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0" r:id="rId1"/>
  </p:sldMasterIdLst>
  <p:notesMasterIdLst>
    <p:notesMasterId r:id="rId21"/>
  </p:notesMasterIdLst>
  <p:handoutMasterIdLst>
    <p:handoutMasterId r:id="rId22"/>
  </p:handoutMasterIdLst>
  <p:sldIdLst>
    <p:sldId id="406" r:id="rId2"/>
    <p:sldId id="526" r:id="rId3"/>
    <p:sldId id="507" r:id="rId4"/>
    <p:sldId id="508" r:id="rId5"/>
    <p:sldId id="509" r:id="rId6"/>
    <p:sldId id="519" r:id="rId7"/>
    <p:sldId id="520" r:id="rId8"/>
    <p:sldId id="521" r:id="rId9"/>
    <p:sldId id="522" r:id="rId10"/>
    <p:sldId id="523" r:id="rId11"/>
    <p:sldId id="511" r:id="rId12"/>
    <p:sldId id="527" r:id="rId13"/>
    <p:sldId id="512" r:id="rId14"/>
    <p:sldId id="513" r:id="rId15"/>
    <p:sldId id="514" r:id="rId16"/>
    <p:sldId id="525" r:id="rId17"/>
    <p:sldId id="515" r:id="rId18"/>
    <p:sldId id="504" r:id="rId19"/>
    <p:sldId id="437"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9">
          <p15:clr>
            <a:srgbClr val="A4A3A4"/>
          </p15:clr>
        </p15:guide>
        <p15:guide id="2" orient="horz" pos="2819">
          <p15:clr>
            <a:srgbClr val="A4A3A4"/>
          </p15:clr>
        </p15:guide>
        <p15:guide id="3" orient="horz" pos="2671">
          <p15:clr>
            <a:srgbClr val="A4A3A4"/>
          </p15:clr>
        </p15:guide>
        <p15:guide id="4" orient="horz" pos="1217">
          <p15:clr>
            <a:srgbClr val="A4A3A4"/>
          </p15:clr>
        </p15:guide>
        <p15:guide id="5" orient="horz" pos="2689">
          <p15:clr>
            <a:srgbClr val="A4A3A4"/>
          </p15:clr>
        </p15:guide>
        <p15:guide id="6" orient="horz" pos="1201">
          <p15:clr>
            <a:srgbClr val="A4A3A4"/>
          </p15:clr>
        </p15:guide>
        <p15:guide id="7" orient="horz" pos="1855">
          <p15:clr>
            <a:srgbClr val="A4A3A4"/>
          </p15:clr>
        </p15:guide>
        <p15:guide id="8" orient="horz" pos="857">
          <p15:clr>
            <a:srgbClr val="A4A3A4"/>
          </p15:clr>
        </p15:guide>
        <p15:guide id="9" pos="284">
          <p15:clr>
            <a:srgbClr val="A4A3A4"/>
          </p15:clr>
        </p15:guide>
        <p15:guide id="10" pos="3914">
          <p15:clr>
            <a:srgbClr val="A4A3A4"/>
          </p15:clr>
        </p15:guide>
        <p15:guide id="11" pos="5193">
          <p15:clr>
            <a:srgbClr val="A4A3A4"/>
          </p15:clr>
        </p15:guide>
        <p15:guide id="12" pos="1302">
          <p15:clr>
            <a:srgbClr val="A4A3A4"/>
          </p15:clr>
        </p15:guide>
        <p15:guide id="13" pos="476">
          <p15:clr>
            <a:srgbClr val="A4A3A4"/>
          </p15:clr>
        </p15:guide>
        <p15:guide id="14" pos="167">
          <p15:clr>
            <a:srgbClr val="A4A3A4"/>
          </p15:clr>
        </p15:guide>
        <p15:guide id="15" pos="3919">
          <p15:clr>
            <a:srgbClr val="A4A3A4"/>
          </p15:clr>
        </p15:guide>
        <p15:guide id="16" pos="43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277"/>
    <a:srgbClr val="59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E3217-DFBC-4CE5-BEBE-35602D6256D3}" v="17" dt="2025-07-21T12:37:06.871"/>
    <p1510:client id="{F0FA0897-E1F3-0558-E30C-F54095E4A583}" v="91" dt="2025-07-21T11:53:38.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3049"/>
        <p:guide orient="horz" pos="2819"/>
        <p:guide orient="horz" pos="2671"/>
        <p:guide orient="horz" pos="1217"/>
        <p:guide orient="horz" pos="2689"/>
        <p:guide orient="horz" pos="1201"/>
        <p:guide orient="horz" pos="1855"/>
        <p:guide orient="horz" pos="857"/>
        <p:guide pos="284"/>
        <p:guide pos="3914"/>
        <p:guide pos="5193"/>
        <p:guide pos="1302"/>
        <p:guide pos="476"/>
        <p:guide pos="167"/>
        <p:guide pos="3919"/>
        <p:guide pos="437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0060D-605D-400E-85B1-8483A83B5E3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45C5D5F-FC05-432C-B815-549C5AA4ECBB}">
      <dgm:prSet/>
      <dgm:spPr/>
      <dgm:t>
        <a:bodyPr/>
        <a:lstStyle/>
        <a:p>
          <a:r>
            <a:rPr lang="en-GB"/>
            <a:t>A baseline is a formally approved version of a deliverable that serves as a reference point for further development. It signifies that the deliverable has met predefined quality criteria and is ready for the next stage of the project.</a:t>
          </a:r>
          <a:endParaRPr lang="en-US"/>
        </a:p>
      </dgm:t>
    </dgm:pt>
    <dgm:pt modelId="{7D065F6A-5CFF-4570-8708-8348A957732D}" type="parTrans" cxnId="{0A94AF07-4889-4E84-B3CD-172B7641B901}">
      <dgm:prSet/>
      <dgm:spPr/>
      <dgm:t>
        <a:bodyPr/>
        <a:lstStyle/>
        <a:p>
          <a:endParaRPr lang="en-US"/>
        </a:p>
      </dgm:t>
    </dgm:pt>
    <dgm:pt modelId="{4A717023-7E74-4633-9D4A-739A539C74F5}" type="sibTrans" cxnId="{0A94AF07-4889-4E84-B3CD-172B7641B901}">
      <dgm:prSet/>
      <dgm:spPr/>
      <dgm:t>
        <a:bodyPr/>
        <a:lstStyle/>
        <a:p>
          <a:endParaRPr lang="en-US"/>
        </a:p>
      </dgm:t>
    </dgm:pt>
    <dgm:pt modelId="{FB2756FD-FC9D-450A-9D33-7AE816DFC9B6}">
      <dgm:prSet/>
      <dgm:spPr/>
      <dgm:t>
        <a:bodyPr/>
        <a:lstStyle/>
        <a:p>
          <a:r>
            <a:rPr lang="en-GB"/>
            <a:t>Before a deliverable is baselined, errors or issues found are generally considered part of the ongoing development and are not formally logged as defects. Once a deliverable is baselined, any subsequent issues are classified as defects and managed through a defined defect management process. </a:t>
          </a:r>
          <a:endParaRPr lang="en-US"/>
        </a:p>
      </dgm:t>
    </dgm:pt>
    <dgm:pt modelId="{1E483621-83FA-43B7-93D5-51EED2FE05BA}" type="parTrans" cxnId="{4D3CE1A5-72BB-4A85-BA7E-DAF36FA7F609}">
      <dgm:prSet/>
      <dgm:spPr/>
      <dgm:t>
        <a:bodyPr/>
        <a:lstStyle/>
        <a:p>
          <a:endParaRPr lang="en-US"/>
        </a:p>
      </dgm:t>
    </dgm:pt>
    <dgm:pt modelId="{6599909C-1E28-4ECD-91C6-89A0A0865913}" type="sibTrans" cxnId="{4D3CE1A5-72BB-4A85-BA7E-DAF36FA7F609}">
      <dgm:prSet/>
      <dgm:spPr/>
      <dgm:t>
        <a:bodyPr/>
        <a:lstStyle/>
        <a:p>
          <a:endParaRPr lang="en-US"/>
        </a:p>
      </dgm:t>
    </dgm:pt>
    <dgm:pt modelId="{999B52DC-2FF4-4D67-ABA7-CCF637320705}">
      <dgm:prSet/>
      <dgm:spPr/>
      <dgm:t>
        <a:bodyPr/>
        <a:lstStyle/>
        <a:p>
          <a:r>
            <a:rPr lang="en-GB"/>
            <a:t>In the context of defect management, a deliverable baseline is a milestone where a specific version of a product or its component is considered complete and ready for further development work. Once a deliverable is baselined, any further changes to it are subject to change control or configuration management. Defects discovered after a deliverable is baselined are formally logged and tracked as defects, whereas those discovered before are typically addressed as part of the ongoing development process. </a:t>
          </a:r>
          <a:endParaRPr lang="en-US"/>
        </a:p>
      </dgm:t>
    </dgm:pt>
    <dgm:pt modelId="{AA6E6960-F479-40CB-BD2B-2F6A9F87F176}" type="parTrans" cxnId="{941F5616-26DF-4FC2-ADAF-735CB4A254D9}">
      <dgm:prSet/>
      <dgm:spPr/>
      <dgm:t>
        <a:bodyPr/>
        <a:lstStyle/>
        <a:p>
          <a:endParaRPr lang="en-US"/>
        </a:p>
      </dgm:t>
    </dgm:pt>
    <dgm:pt modelId="{D227DBEB-1517-4B1C-8327-F41CCD594F41}" type="sibTrans" cxnId="{941F5616-26DF-4FC2-ADAF-735CB4A254D9}">
      <dgm:prSet/>
      <dgm:spPr/>
      <dgm:t>
        <a:bodyPr/>
        <a:lstStyle/>
        <a:p>
          <a:endParaRPr lang="en-US"/>
        </a:p>
      </dgm:t>
    </dgm:pt>
    <dgm:pt modelId="{8BD078FC-0F0A-4557-894C-A2F2F0D5D1E3}" type="pres">
      <dgm:prSet presAssocID="{D9A0060D-605D-400E-85B1-8483A83B5E35}" presName="outerComposite" presStyleCnt="0">
        <dgm:presLayoutVars>
          <dgm:chMax val="5"/>
          <dgm:dir/>
          <dgm:resizeHandles val="exact"/>
        </dgm:presLayoutVars>
      </dgm:prSet>
      <dgm:spPr/>
    </dgm:pt>
    <dgm:pt modelId="{841D58AF-C648-4012-BDA5-D7EC043FF261}" type="pres">
      <dgm:prSet presAssocID="{D9A0060D-605D-400E-85B1-8483A83B5E35}" presName="dummyMaxCanvas" presStyleCnt="0">
        <dgm:presLayoutVars/>
      </dgm:prSet>
      <dgm:spPr/>
    </dgm:pt>
    <dgm:pt modelId="{E5393F86-EBF3-4AC0-B058-358C796D495B}" type="pres">
      <dgm:prSet presAssocID="{D9A0060D-605D-400E-85B1-8483A83B5E35}" presName="ThreeNodes_1" presStyleLbl="node1" presStyleIdx="0" presStyleCnt="3">
        <dgm:presLayoutVars>
          <dgm:bulletEnabled val="1"/>
        </dgm:presLayoutVars>
      </dgm:prSet>
      <dgm:spPr/>
    </dgm:pt>
    <dgm:pt modelId="{939783B7-A049-476A-9A20-B26E706B6DE1}" type="pres">
      <dgm:prSet presAssocID="{D9A0060D-605D-400E-85B1-8483A83B5E35}" presName="ThreeNodes_2" presStyleLbl="node1" presStyleIdx="1" presStyleCnt="3">
        <dgm:presLayoutVars>
          <dgm:bulletEnabled val="1"/>
        </dgm:presLayoutVars>
      </dgm:prSet>
      <dgm:spPr/>
    </dgm:pt>
    <dgm:pt modelId="{0259B007-6682-4FA8-95E6-EF526BB0438F}" type="pres">
      <dgm:prSet presAssocID="{D9A0060D-605D-400E-85B1-8483A83B5E35}" presName="ThreeNodes_3" presStyleLbl="node1" presStyleIdx="2" presStyleCnt="3">
        <dgm:presLayoutVars>
          <dgm:bulletEnabled val="1"/>
        </dgm:presLayoutVars>
      </dgm:prSet>
      <dgm:spPr/>
    </dgm:pt>
    <dgm:pt modelId="{E62BEEB0-26EE-4FDF-9E8A-FC49D7A60359}" type="pres">
      <dgm:prSet presAssocID="{D9A0060D-605D-400E-85B1-8483A83B5E35}" presName="ThreeConn_1-2" presStyleLbl="fgAccFollowNode1" presStyleIdx="0" presStyleCnt="2">
        <dgm:presLayoutVars>
          <dgm:bulletEnabled val="1"/>
        </dgm:presLayoutVars>
      </dgm:prSet>
      <dgm:spPr/>
    </dgm:pt>
    <dgm:pt modelId="{40A18228-2CC3-487F-AA02-6051FEE30A41}" type="pres">
      <dgm:prSet presAssocID="{D9A0060D-605D-400E-85B1-8483A83B5E35}" presName="ThreeConn_2-3" presStyleLbl="fgAccFollowNode1" presStyleIdx="1" presStyleCnt="2">
        <dgm:presLayoutVars>
          <dgm:bulletEnabled val="1"/>
        </dgm:presLayoutVars>
      </dgm:prSet>
      <dgm:spPr/>
    </dgm:pt>
    <dgm:pt modelId="{0B9705C8-B043-4171-BD2A-9C8FCD284986}" type="pres">
      <dgm:prSet presAssocID="{D9A0060D-605D-400E-85B1-8483A83B5E35}" presName="ThreeNodes_1_text" presStyleLbl="node1" presStyleIdx="2" presStyleCnt="3">
        <dgm:presLayoutVars>
          <dgm:bulletEnabled val="1"/>
        </dgm:presLayoutVars>
      </dgm:prSet>
      <dgm:spPr/>
    </dgm:pt>
    <dgm:pt modelId="{A27D970C-F081-4E20-87F0-253F9DC91A89}" type="pres">
      <dgm:prSet presAssocID="{D9A0060D-605D-400E-85B1-8483A83B5E35}" presName="ThreeNodes_2_text" presStyleLbl="node1" presStyleIdx="2" presStyleCnt="3">
        <dgm:presLayoutVars>
          <dgm:bulletEnabled val="1"/>
        </dgm:presLayoutVars>
      </dgm:prSet>
      <dgm:spPr/>
    </dgm:pt>
    <dgm:pt modelId="{8CCD3827-FBCC-402F-AF8F-3F341AC12C00}" type="pres">
      <dgm:prSet presAssocID="{D9A0060D-605D-400E-85B1-8483A83B5E35}" presName="ThreeNodes_3_text" presStyleLbl="node1" presStyleIdx="2" presStyleCnt="3">
        <dgm:presLayoutVars>
          <dgm:bulletEnabled val="1"/>
        </dgm:presLayoutVars>
      </dgm:prSet>
      <dgm:spPr/>
    </dgm:pt>
  </dgm:ptLst>
  <dgm:cxnLst>
    <dgm:cxn modelId="{0A94AF07-4889-4E84-B3CD-172B7641B901}" srcId="{D9A0060D-605D-400E-85B1-8483A83B5E35}" destId="{C45C5D5F-FC05-432C-B815-549C5AA4ECBB}" srcOrd="0" destOrd="0" parTransId="{7D065F6A-5CFF-4570-8708-8348A957732D}" sibTransId="{4A717023-7E74-4633-9D4A-739A539C74F5}"/>
    <dgm:cxn modelId="{941F5616-26DF-4FC2-ADAF-735CB4A254D9}" srcId="{D9A0060D-605D-400E-85B1-8483A83B5E35}" destId="{999B52DC-2FF4-4D67-ABA7-CCF637320705}" srcOrd="2" destOrd="0" parTransId="{AA6E6960-F479-40CB-BD2B-2F6A9F87F176}" sibTransId="{D227DBEB-1517-4B1C-8327-F41CCD594F41}"/>
    <dgm:cxn modelId="{39044E31-28A0-4123-B0C9-B471A78546F0}" type="presOf" srcId="{FB2756FD-FC9D-450A-9D33-7AE816DFC9B6}" destId="{A27D970C-F081-4E20-87F0-253F9DC91A89}" srcOrd="1" destOrd="0" presId="urn:microsoft.com/office/officeart/2005/8/layout/vProcess5"/>
    <dgm:cxn modelId="{BC32F25D-35FB-425F-BBD2-14DF55E8C5C8}" type="presOf" srcId="{C45C5D5F-FC05-432C-B815-549C5AA4ECBB}" destId="{E5393F86-EBF3-4AC0-B058-358C796D495B}" srcOrd="0" destOrd="0" presId="urn:microsoft.com/office/officeart/2005/8/layout/vProcess5"/>
    <dgm:cxn modelId="{C2691160-099D-4DED-86BF-5923E7950B36}" type="presOf" srcId="{999B52DC-2FF4-4D67-ABA7-CCF637320705}" destId="{0259B007-6682-4FA8-95E6-EF526BB0438F}" srcOrd="0" destOrd="0" presId="urn:microsoft.com/office/officeart/2005/8/layout/vProcess5"/>
    <dgm:cxn modelId="{8E24AE46-FD0D-4621-A419-3EA9A5D77C82}" type="presOf" srcId="{D9A0060D-605D-400E-85B1-8483A83B5E35}" destId="{8BD078FC-0F0A-4557-894C-A2F2F0D5D1E3}" srcOrd="0" destOrd="0" presId="urn:microsoft.com/office/officeart/2005/8/layout/vProcess5"/>
    <dgm:cxn modelId="{26071057-5CAA-4D9F-A24F-69B61EE19580}" type="presOf" srcId="{4A717023-7E74-4633-9D4A-739A539C74F5}" destId="{E62BEEB0-26EE-4FDF-9E8A-FC49D7A60359}" srcOrd="0" destOrd="0" presId="urn:microsoft.com/office/officeart/2005/8/layout/vProcess5"/>
    <dgm:cxn modelId="{4D3CE1A5-72BB-4A85-BA7E-DAF36FA7F609}" srcId="{D9A0060D-605D-400E-85B1-8483A83B5E35}" destId="{FB2756FD-FC9D-450A-9D33-7AE816DFC9B6}" srcOrd="1" destOrd="0" parTransId="{1E483621-83FA-43B7-93D5-51EED2FE05BA}" sibTransId="{6599909C-1E28-4ECD-91C6-89A0A0865913}"/>
    <dgm:cxn modelId="{8F9349B9-4B7C-4ADF-A91D-5700FD4E61C9}" type="presOf" srcId="{6599909C-1E28-4ECD-91C6-89A0A0865913}" destId="{40A18228-2CC3-487F-AA02-6051FEE30A41}" srcOrd="0" destOrd="0" presId="urn:microsoft.com/office/officeart/2005/8/layout/vProcess5"/>
    <dgm:cxn modelId="{3E7389C6-6ADB-4E4F-AC26-CB63C8B4292A}" type="presOf" srcId="{C45C5D5F-FC05-432C-B815-549C5AA4ECBB}" destId="{0B9705C8-B043-4171-BD2A-9C8FCD284986}" srcOrd="1" destOrd="0" presId="urn:microsoft.com/office/officeart/2005/8/layout/vProcess5"/>
    <dgm:cxn modelId="{32D8D9D7-6BCE-4215-B12A-7A616258069E}" type="presOf" srcId="{999B52DC-2FF4-4D67-ABA7-CCF637320705}" destId="{8CCD3827-FBCC-402F-AF8F-3F341AC12C00}" srcOrd="1" destOrd="0" presId="urn:microsoft.com/office/officeart/2005/8/layout/vProcess5"/>
    <dgm:cxn modelId="{C5E7ADDE-C85B-4824-97E1-51706DE65BF3}" type="presOf" srcId="{FB2756FD-FC9D-450A-9D33-7AE816DFC9B6}" destId="{939783B7-A049-476A-9A20-B26E706B6DE1}" srcOrd="0" destOrd="0" presId="urn:microsoft.com/office/officeart/2005/8/layout/vProcess5"/>
    <dgm:cxn modelId="{196701C5-B41F-47F7-BCC7-03FA9932687B}" type="presParOf" srcId="{8BD078FC-0F0A-4557-894C-A2F2F0D5D1E3}" destId="{841D58AF-C648-4012-BDA5-D7EC043FF261}" srcOrd="0" destOrd="0" presId="urn:microsoft.com/office/officeart/2005/8/layout/vProcess5"/>
    <dgm:cxn modelId="{0967B0B2-F2DE-4E66-BE3A-EC073DDD986A}" type="presParOf" srcId="{8BD078FC-0F0A-4557-894C-A2F2F0D5D1E3}" destId="{E5393F86-EBF3-4AC0-B058-358C796D495B}" srcOrd="1" destOrd="0" presId="urn:microsoft.com/office/officeart/2005/8/layout/vProcess5"/>
    <dgm:cxn modelId="{F6C2B6DD-64F4-4A09-9E23-42C2BBA1E561}" type="presParOf" srcId="{8BD078FC-0F0A-4557-894C-A2F2F0D5D1E3}" destId="{939783B7-A049-476A-9A20-B26E706B6DE1}" srcOrd="2" destOrd="0" presId="urn:microsoft.com/office/officeart/2005/8/layout/vProcess5"/>
    <dgm:cxn modelId="{C3A00A55-91D9-4C19-912F-69E701C773D5}" type="presParOf" srcId="{8BD078FC-0F0A-4557-894C-A2F2F0D5D1E3}" destId="{0259B007-6682-4FA8-95E6-EF526BB0438F}" srcOrd="3" destOrd="0" presId="urn:microsoft.com/office/officeart/2005/8/layout/vProcess5"/>
    <dgm:cxn modelId="{92CDA4A7-8303-4FF7-B81D-D955A457291F}" type="presParOf" srcId="{8BD078FC-0F0A-4557-894C-A2F2F0D5D1E3}" destId="{E62BEEB0-26EE-4FDF-9E8A-FC49D7A60359}" srcOrd="4" destOrd="0" presId="urn:microsoft.com/office/officeart/2005/8/layout/vProcess5"/>
    <dgm:cxn modelId="{B4579E5A-DDDF-4909-AC4F-D7E841F7B11D}" type="presParOf" srcId="{8BD078FC-0F0A-4557-894C-A2F2F0D5D1E3}" destId="{40A18228-2CC3-487F-AA02-6051FEE30A41}" srcOrd="5" destOrd="0" presId="urn:microsoft.com/office/officeart/2005/8/layout/vProcess5"/>
    <dgm:cxn modelId="{428ADD98-84EA-4996-975E-F841179A86C2}" type="presParOf" srcId="{8BD078FC-0F0A-4557-894C-A2F2F0D5D1E3}" destId="{0B9705C8-B043-4171-BD2A-9C8FCD284986}" srcOrd="6" destOrd="0" presId="urn:microsoft.com/office/officeart/2005/8/layout/vProcess5"/>
    <dgm:cxn modelId="{9F938EDA-8F3E-452E-8246-1EAC807799D3}" type="presParOf" srcId="{8BD078FC-0F0A-4557-894C-A2F2F0D5D1E3}" destId="{A27D970C-F081-4E20-87F0-253F9DC91A89}" srcOrd="7" destOrd="0" presId="urn:microsoft.com/office/officeart/2005/8/layout/vProcess5"/>
    <dgm:cxn modelId="{3204EECB-3C69-4B28-BA11-6C728D4278C1}" type="presParOf" srcId="{8BD078FC-0F0A-4557-894C-A2F2F0D5D1E3}" destId="{8CCD3827-FBCC-402F-AF8F-3F341AC12C0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AA894-E174-4721-9CF9-3BD155A8262A}" type="doc">
      <dgm:prSet loTypeId="urn:microsoft.com/office/officeart/2016/7/layout/LinearArrowProcessNumbered" loCatId="process" qsTypeId="urn:microsoft.com/office/officeart/2005/8/quickstyle/simple1" qsCatId="simple" csTypeId="urn:microsoft.com/office/officeart/2005/8/colors/accent0_3" csCatId="mainScheme" phldr="1"/>
      <dgm:spPr/>
      <dgm:t>
        <a:bodyPr/>
        <a:lstStyle/>
        <a:p>
          <a:endParaRPr lang="en-US"/>
        </a:p>
      </dgm:t>
    </dgm:pt>
    <dgm:pt modelId="{F134DBCE-0137-4B19-884B-7FE862B13EC2}">
      <dgm:prSet/>
      <dgm:spPr/>
      <dgm:t>
        <a:bodyPr/>
        <a:lstStyle/>
        <a:p>
          <a:pPr>
            <a:lnSpc>
              <a:spcPct val="100000"/>
            </a:lnSpc>
          </a:pPr>
          <a:r>
            <a:rPr lang="en-GB" b="1" i="0"/>
            <a:t>Defect identification</a:t>
          </a:r>
          <a:r>
            <a:rPr lang="en-GB" b="0" i="0"/>
            <a:t>: Identify the defect before it becomes a major issue</a:t>
          </a:r>
          <a:endParaRPr lang="en-US"/>
        </a:p>
      </dgm:t>
    </dgm:pt>
    <dgm:pt modelId="{912D359E-5E98-4FE1-88F5-FDDB483657D7}" type="parTrans" cxnId="{F44D8CF9-B86A-4700-B30C-DD4E24C3B7D7}">
      <dgm:prSet/>
      <dgm:spPr/>
      <dgm:t>
        <a:bodyPr/>
        <a:lstStyle/>
        <a:p>
          <a:endParaRPr lang="en-US"/>
        </a:p>
      </dgm:t>
    </dgm:pt>
    <dgm:pt modelId="{84542D47-F241-455D-BD32-FA9E69D34C42}" type="sibTrans" cxnId="{F44D8CF9-B86A-4700-B30C-DD4E24C3B7D7}">
      <dgm:prSet phldrT="1"/>
      <dgm:spPr/>
      <dgm:t>
        <a:bodyPr/>
        <a:lstStyle/>
        <a:p>
          <a:r>
            <a:rPr lang="en-US"/>
            <a:t>1</a:t>
          </a:r>
        </a:p>
      </dgm:t>
    </dgm:pt>
    <dgm:pt modelId="{97D46058-494E-457D-862F-968966CE992C}">
      <dgm:prSet/>
      <dgm:spPr/>
      <dgm:t>
        <a:bodyPr/>
        <a:lstStyle/>
        <a:p>
          <a:pPr>
            <a:lnSpc>
              <a:spcPct val="100000"/>
            </a:lnSpc>
          </a:pPr>
          <a:r>
            <a:rPr lang="en-GB" b="1" i="0"/>
            <a:t>Report the defect</a:t>
          </a:r>
          <a:r>
            <a:rPr lang="en-GB" b="0" i="0"/>
            <a:t>: Report the identified defect to the development team for a fix</a:t>
          </a:r>
          <a:endParaRPr lang="en-US"/>
        </a:p>
      </dgm:t>
    </dgm:pt>
    <dgm:pt modelId="{6D76EFC4-B814-440A-B6AF-6FA2E3FD9136}" type="parTrans" cxnId="{BCF156C8-BF54-43F8-BD18-1516C239269B}">
      <dgm:prSet/>
      <dgm:spPr/>
      <dgm:t>
        <a:bodyPr/>
        <a:lstStyle/>
        <a:p>
          <a:endParaRPr lang="en-US"/>
        </a:p>
      </dgm:t>
    </dgm:pt>
    <dgm:pt modelId="{29134B15-AEA9-4FF2-AC30-E834B888C743}" type="sibTrans" cxnId="{BCF156C8-BF54-43F8-BD18-1516C239269B}">
      <dgm:prSet phldrT="2"/>
      <dgm:spPr/>
      <dgm:t>
        <a:bodyPr/>
        <a:lstStyle/>
        <a:p>
          <a:r>
            <a:rPr lang="en-US"/>
            <a:t>2</a:t>
          </a:r>
        </a:p>
      </dgm:t>
    </dgm:pt>
    <dgm:pt modelId="{25EEB601-F257-47F5-904D-015722F2135D}">
      <dgm:prSet/>
      <dgm:spPr/>
      <dgm:t>
        <a:bodyPr/>
        <a:lstStyle/>
        <a:p>
          <a:pPr>
            <a:lnSpc>
              <a:spcPct val="100000"/>
            </a:lnSpc>
          </a:pPr>
          <a:r>
            <a:rPr lang="en-GB" b="1" i="0"/>
            <a:t>Acknowledge</a:t>
          </a:r>
          <a:r>
            <a:rPr lang="en-GB" b="0" i="0"/>
            <a:t>: The development team then validates the defect and proceeds to rectify it</a:t>
          </a:r>
          <a:endParaRPr lang="en-US"/>
        </a:p>
      </dgm:t>
    </dgm:pt>
    <dgm:pt modelId="{487A89D5-2E56-4030-AFB2-93E9F023D4A4}" type="parTrans" cxnId="{F3640744-9989-4CC9-8165-0BDFEB22CE4D}">
      <dgm:prSet/>
      <dgm:spPr/>
      <dgm:t>
        <a:bodyPr/>
        <a:lstStyle/>
        <a:p>
          <a:endParaRPr lang="en-US"/>
        </a:p>
      </dgm:t>
    </dgm:pt>
    <dgm:pt modelId="{6E454E24-E459-4256-92C5-0436D085EA31}" type="sibTrans" cxnId="{F3640744-9989-4CC9-8165-0BDFEB22CE4D}">
      <dgm:prSet phldrT="3"/>
      <dgm:spPr/>
      <dgm:t>
        <a:bodyPr/>
        <a:lstStyle/>
        <a:p>
          <a:r>
            <a:rPr lang="en-US"/>
            <a:t>3</a:t>
          </a:r>
        </a:p>
      </dgm:t>
    </dgm:pt>
    <dgm:pt modelId="{5BFAB50F-8A92-49FE-8305-123B6FDA35BB}" type="pres">
      <dgm:prSet presAssocID="{8A1AA894-E174-4721-9CF9-3BD155A8262A}" presName="linearFlow" presStyleCnt="0">
        <dgm:presLayoutVars>
          <dgm:dir/>
          <dgm:animLvl val="lvl"/>
          <dgm:resizeHandles val="exact"/>
        </dgm:presLayoutVars>
      </dgm:prSet>
      <dgm:spPr/>
    </dgm:pt>
    <dgm:pt modelId="{7FD2269C-7697-434C-9408-42EC1625B2ED}" type="pres">
      <dgm:prSet presAssocID="{F134DBCE-0137-4B19-884B-7FE862B13EC2}" presName="compositeNode" presStyleCnt="0"/>
      <dgm:spPr/>
    </dgm:pt>
    <dgm:pt modelId="{7D0FE358-7EDE-4BD7-A6D1-A66FD87A1A0D}" type="pres">
      <dgm:prSet presAssocID="{F134DBCE-0137-4B19-884B-7FE862B13EC2}" presName="parTx" presStyleLbl="node1" presStyleIdx="0" presStyleCnt="0">
        <dgm:presLayoutVars>
          <dgm:chMax val="0"/>
          <dgm:chPref val="0"/>
          <dgm:bulletEnabled val="1"/>
        </dgm:presLayoutVars>
      </dgm:prSet>
      <dgm:spPr/>
    </dgm:pt>
    <dgm:pt modelId="{DA8A3674-BAF2-4D49-8D20-FED2AE880D45}" type="pres">
      <dgm:prSet presAssocID="{F134DBCE-0137-4B19-884B-7FE862B13EC2}" presName="parSh" presStyleCnt="0"/>
      <dgm:spPr/>
    </dgm:pt>
    <dgm:pt modelId="{88D8DC57-5294-4770-9556-2B735F1E2067}" type="pres">
      <dgm:prSet presAssocID="{F134DBCE-0137-4B19-884B-7FE862B13EC2}" presName="lineNode" presStyleLbl="alignAccFollowNode1" presStyleIdx="0" presStyleCnt="9"/>
      <dgm:spPr/>
    </dgm:pt>
    <dgm:pt modelId="{34D3DAE0-AB03-48B8-8758-2478558B8C88}" type="pres">
      <dgm:prSet presAssocID="{F134DBCE-0137-4B19-884B-7FE862B13EC2}" presName="lineArrowNode" presStyleLbl="alignAccFollowNode1" presStyleIdx="1" presStyleCnt="9"/>
      <dgm:spPr/>
    </dgm:pt>
    <dgm:pt modelId="{9BD35700-F43A-4365-B8E7-EC75BD0E6BE3}" type="pres">
      <dgm:prSet presAssocID="{84542D47-F241-455D-BD32-FA9E69D34C42}" presName="sibTransNodeCircle" presStyleLbl="alignNode1" presStyleIdx="0" presStyleCnt="3">
        <dgm:presLayoutVars>
          <dgm:chMax val="0"/>
          <dgm:bulletEnabled/>
        </dgm:presLayoutVars>
      </dgm:prSet>
      <dgm:spPr/>
    </dgm:pt>
    <dgm:pt modelId="{6C3106FB-08A7-4B1C-9C36-7A697C68251D}" type="pres">
      <dgm:prSet presAssocID="{84542D47-F241-455D-BD32-FA9E69D34C42}" presName="spacerBetweenCircleAndCallout" presStyleCnt="0">
        <dgm:presLayoutVars/>
      </dgm:prSet>
      <dgm:spPr/>
    </dgm:pt>
    <dgm:pt modelId="{976F830B-7F5B-4DE5-96F4-97A2E4846457}" type="pres">
      <dgm:prSet presAssocID="{F134DBCE-0137-4B19-884B-7FE862B13EC2}" presName="nodeText" presStyleLbl="alignAccFollowNode1" presStyleIdx="2" presStyleCnt="9">
        <dgm:presLayoutVars>
          <dgm:bulletEnabled val="1"/>
        </dgm:presLayoutVars>
      </dgm:prSet>
      <dgm:spPr/>
    </dgm:pt>
    <dgm:pt modelId="{8BA8CC05-B727-4F73-9889-CEE9F25B7640}" type="pres">
      <dgm:prSet presAssocID="{84542D47-F241-455D-BD32-FA9E69D34C42}" presName="sibTransComposite" presStyleCnt="0"/>
      <dgm:spPr/>
    </dgm:pt>
    <dgm:pt modelId="{9E2D3DEA-EE50-4110-9441-0CB9C26D8078}" type="pres">
      <dgm:prSet presAssocID="{97D46058-494E-457D-862F-968966CE992C}" presName="compositeNode" presStyleCnt="0"/>
      <dgm:spPr/>
    </dgm:pt>
    <dgm:pt modelId="{5057C9A8-396F-4BEE-B907-83A9732CBA54}" type="pres">
      <dgm:prSet presAssocID="{97D46058-494E-457D-862F-968966CE992C}" presName="parTx" presStyleLbl="node1" presStyleIdx="0" presStyleCnt="0">
        <dgm:presLayoutVars>
          <dgm:chMax val="0"/>
          <dgm:chPref val="0"/>
          <dgm:bulletEnabled val="1"/>
        </dgm:presLayoutVars>
      </dgm:prSet>
      <dgm:spPr/>
    </dgm:pt>
    <dgm:pt modelId="{AB98E71E-7886-4CEE-BE1C-C6244A31B9CD}" type="pres">
      <dgm:prSet presAssocID="{97D46058-494E-457D-862F-968966CE992C}" presName="parSh" presStyleCnt="0"/>
      <dgm:spPr/>
    </dgm:pt>
    <dgm:pt modelId="{91646579-B344-4172-A4FA-34F938C552E9}" type="pres">
      <dgm:prSet presAssocID="{97D46058-494E-457D-862F-968966CE992C}" presName="lineNode" presStyleLbl="alignAccFollowNode1" presStyleIdx="3" presStyleCnt="9"/>
      <dgm:spPr/>
    </dgm:pt>
    <dgm:pt modelId="{6BB9CCF5-0FCF-4F1B-BCB8-57A4A44B415E}" type="pres">
      <dgm:prSet presAssocID="{97D46058-494E-457D-862F-968966CE992C}" presName="lineArrowNode" presStyleLbl="alignAccFollowNode1" presStyleIdx="4" presStyleCnt="9"/>
      <dgm:spPr/>
    </dgm:pt>
    <dgm:pt modelId="{A50634C6-4D86-4658-A2A9-DE00BE48CE1E}" type="pres">
      <dgm:prSet presAssocID="{29134B15-AEA9-4FF2-AC30-E834B888C743}" presName="sibTransNodeCircle" presStyleLbl="alignNode1" presStyleIdx="1" presStyleCnt="3">
        <dgm:presLayoutVars>
          <dgm:chMax val="0"/>
          <dgm:bulletEnabled/>
        </dgm:presLayoutVars>
      </dgm:prSet>
      <dgm:spPr/>
    </dgm:pt>
    <dgm:pt modelId="{BCB57354-EE92-4009-89C0-52386A4B46E8}" type="pres">
      <dgm:prSet presAssocID="{29134B15-AEA9-4FF2-AC30-E834B888C743}" presName="spacerBetweenCircleAndCallout" presStyleCnt="0">
        <dgm:presLayoutVars/>
      </dgm:prSet>
      <dgm:spPr/>
    </dgm:pt>
    <dgm:pt modelId="{353E919E-71C6-41CE-964B-3BC69A155842}" type="pres">
      <dgm:prSet presAssocID="{97D46058-494E-457D-862F-968966CE992C}" presName="nodeText" presStyleLbl="alignAccFollowNode1" presStyleIdx="5" presStyleCnt="9">
        <dgm:presLayoutVars>
          <dgm:bulletEnabled val="1"/>
        </dgm:presLayoutVars>
      </dgm:prSet>
      <dgm:spPr/>
    </dgm:pt>
    <dgm:pt modelId="{93C06F67-9A8E-4CF0-921D-D31636D47FD9}" type="pres">
      <dgm:prSet presAssocID="{29134B15-AEA9-4FF2-AC30-E834B888C743}" presName="sibTransComposite" presStyleCnt="0"/>
      <dgm:spPr/>
    </dgm:pt>
    <dgm:pt modelId="{46FB941E-9B56-4A53-BD51-883D7365691F}" type="pres">
      <dgm:prSet presAssocID="{25EEB601-F257-47F5-904D-015722F2135D}" presName="compositeNode" presStyleCnt="0"/>
      <dgm:spPr/>
    </dgm:pt>
    <dgm:pt modelId="{2DAB7235-8E16-4ED8-B17F-2DE3975B23D0}" type="pres">
      <dgm:prSet presAssocID="{25EEB601-F257-47F5-904D-015722F2135D}" presName="parTx" presStyleLbl="node1" presStyleIdx="0" presStyleCnt="0">
        <dgm:presLayoutVars>
          <dgm:chMax val="0"/>
          <dgm:chPref val="0"/>
          <dgm:bulletEnabled val="1"/>
        </dgm:presLayoutVars>
      </dgm:prSet>
      <dgm:spPr/>
    </dgm:pt>
    <dgm:pt modelId="{E6659BC4-1613-4506-878B-6C89DE814A6B}" type="pres">
      <dgm:prSet presAssocID="{25EEB601-F257-47F5-904D-015722F2135D}" presName="parSh" presStyleCnt="0"/>
      <dgm:spPr/>
    </dgm:pt>
    <dgm:pt modelId="{5964B1E1-3541-44F9-98C4-970A1C1DC1E5}" type="pres">
      <dgm:prSet presAssocID="{25EEB601-F257-47F5-904D-015722F2135D}" presName="lineNode" presStyleLbl="alignAccFollowNode1" presStyleIdx="6" presStyleCnt="9"/>
      <dgm:spPr/>
    </dgm:pt>
    <dgm:pt modelId="{8542A216-6F7C-4202-A8A3-7A239C777AFC}" type="pres">
      <dgm:prSet presAssocID="{25EEB601-F257-47F5-904D-015722F2135D}" presName="lineArrowNode" presStyleLbl="alignAccFollowNode1" presStyleIdx="7" presStyleCnt="9"/>
      <dgm:spPr/>
    </dgm:pt>
    <dgm:pt modelId="{8AF4D19C-29EC-4650-9A1D-4D858B27BAFD}" type="pres">
      <dgm:prSet presAssocID="{6E454E24-E459-4256-92C5-0436D085EA31}" presName="sibTransNodeCircle" presStyleLbl="alignNode1" presStyleIdx="2" presStyleCnt="3">
        <dgm:presLayoutVars>
          <dgm:chMax val="0"/>
          <dgm:bulletEnabled/>
        </dgm:presLayoutVars>
      </dgm:prSet>
      <dgm:spPr/>
    </dgm:pt>
    <dgm:pt modelId="{3A87C937-88A3-41D3-BE27-0F7AE73F4F5E}" type="pres">
      <dgm:prSet presAssocID="{6E454E24-E459-4256-92C5-0436D085EA31}" presName="spacerBetweenCircleAndCallout" presStyleCnt="0">
        <dgm:presLayoutVars/>
      </dgm:prSet>
      <dgm:spPr/>
    </dgm:pt>
    <dgm:pt modelId="{A6C86ACD-4DE9-4DF4-8363-9E8DC869D984}" type="pres">
      <dgm:prSet presAssocID="{25EEB601-F257-47F5-904D-015722F2135D}" presName="nodeText" presStyleLbl="alignAccFollowNode1" presStyleIdx="8" presStyleCnt="9">
        <dgm:presLayoutVars>
          <dgm:bulletEnabled val="1"/>
        </dgm:presLayoutVars>
      </dgm:prSet>
      <dgm:spPr/>
    </dgm:pt>
  </dgm:ptLst>
  <dgm:cxnLst>
    <dgm:cxn modelId="{72125337-AA67-43F6-B1FC-4D45E698CBBF}" type="presOf" srcId="{8A1AA894-E174-4721-9CF9-3BD155A8262A}" destId="{5BFAB50F-8A92-49FE-8305-123B6FDA35BB}" srcOrd="0" destOrd="0" presId="urn:microsoft.com/office/officeart/2016/7/layout/LinearArrowProcessNumbered"/>
    <dgm:cxn modelId="{F3640744-9989-4CC9-8165-0BDFEB22CE4D}" srcId="{8A1AA894-E174-4721-9CF9-3BD155A8262A}" destId="{25EEB601-F257-47F5-904D-015722F2135D}" srcOrd="2" destOrd="0" parTransId="{487A89D5-2E56-4030-AFB2-93E9F023D4A4}" sibTransId="{6E454E24-E459-4256-92C5-0436D085EA31}"/>
    <dgm:cxn modelId="{25A21782-46D4-4A72-9B10-93248122E41C}" type="presOf" srcId="{97D46058-494E-457D-862F-968966CE992C}" destId="{353E919E-71C6-41CE-964B-3BC69A155842}" srcOrd="0" destOrd="0" presId="urn:microsoft.com/office/officeart/2016/7/layout/LinearArrowProcessNumbered"/>
    <dgm:cxn modelId="{667E1B84-393F-42E6-B403-1A93DE434268}" type="presOf" srcId="{29134B15-AEA9-4FF2-AC30-E834B888C743}" destId="{A50634C6-4D86-4658-A2A9-DE00BE48CE1E}" srcOrd="0" destOrd="0" presId="urn:microsoft.com/office/officeart/2016/7/layout/LinearArrowProcessNumbered"/>
    <dgm:cxn modelId="{9B045089-F134-43AC-B509-E47B6575A2DA}" type="presOf" srcId="{F134DBCE-0137-4B19-884B-7FE862B13EC2}" destId="{976F830B-7F5B-4DE5-96F4-97A2E4846457}" srcOrd="0" destOrd="0" presId="urn:microsoft.com/office/officeart/2016/7/layout/LinearArrowProcessNumbered"/>
    <dgm:cxn modelId="{64EA46AE-7464-4256-AF56-8FE1ABC244EF}" type="presOf" srcId="{6E454E24-E459-4256-92C5-0436D085EA31}" destId="{8AF4D19C-29EC-4650-9A1D-4D858B27BAFD}" srcOrd="0" destOrd="0" presId="urn:microsoft.com/office/officeart/2016/7/layout/LinearArrowProcessNumbered"/>
    <dgm:cxn modelId="{B3CE77AF-F1D8-4D09-AA45-EA14B7928986}" type="presOf" srcId="{84542D47-F241-455D-BD32-FA9E69D34C42}" destId="{9BD35700-F43A-4365-B8E7-EC75BD0E6BE3}" srcOrd="0" destOrd="0" presId="urn:microsoft.com/office/officeart/2016/7/layout/LinearArrowProcessNumbered"/>
    <dgm:cxn modelId="{E42478C7-5498-46DD-ABD0-6FFB7EC5D46B}" type="presOf" srcId="{25EEB601-F257-47F5-904D-015722F2135D}" destId="{A6C86ACD-4DE9-4DF4-8363-9E8DC869D984}" srcOrd="0" destOrd="0" presId="urn:microsoft.com/office/officeart/2016/7/layout/LinearArrowProcessNumbered"/>
    <dgm:cxn modelId="{BCF156C8-BF54-43F8-BD18-1516C239269B}" srcId="{8A1AA894-E174-4721-9CF9-3BD155A8262A}" destId="{97D46058-494E-457D-862F-968966CE992C}" srcOrd="1" destOrd="0" parTransId="{6D76EFC4-B814-440A-B6AF-6FA2E3FD9136}" sibTransId="{29134B15-AEA9-4FF2-AC30-E834B888C743}"/>
    <dgm:cxn modelId="{F44D8CF9-B86A-4700-B30C-DD4E24C3B7D7}" srcId="{8A1AA894-E174-4721-9CF9-3BD155A8262A}" destId="{F134DBCE-0137-4B19-884B-7FE862B13EC2}" srcOrd="0" destOrd="0" parTransId="{912D359E-5E98-4FE1-88F5-FDDB483657D7}" sibTransId="{84542D47-F241-455D-BD32-FA9E69D34C42}"/>
    <dgm:cxn modelId="{93610FAE-B29D-463E-99A2-D5F60FE696BB}" type="presParOf" srcId="{5BFAB50F-8A92-49FE-8305-123B6FDA35BB}" destId="{7FD2269C-7697-434C-9408-42EC1625B2ED}" srcOrd="0" destOrd="0" presId="urn:microsoft.com/office/officeart/2016/7/layout/LinearArrowProcessNumbered"/>
    <dgm:cxn modelId="{A9EE0165-75E8-4EB3-8F7A-43A9C8D213A4}" type="presParOf" srcId="{7FD2269C-7697-434C-9408-42EC1625B2ED}" destId="{7D0FE358-7EDE-4BD7-A6D1-A66FD87A1A0D}" srcOrd="0" destOrd="0" presId="urn:microsoft.com/office/officeart/2016/7/layout/LinearArrowProcessNumbered"/>
    <dgm:cxn modelId="{EE2B15F2-32F6-4355-A7E5-D4183C733A88}" type="presParOf" srcId="{7FD2269C-7697-434C-9408-42EC1625B2ED}" destId="{DA8A3674-BAF2-4D49-8D20-FED2AE880D45}" srcOrd="1" destOrd="0" presId="urn:microsoft.com/office/officeart/2016/7/layout/LinearArrowProcessNumbered"/>
    <dgm:cxn modelId="{0784C3D5-B634-4641-9A38-FEC025682032}" type="presParOf" srcId="{DA8A3674-BAF2-4D49-8D20-FED2AE880D45}" destId="{88D8DC57-5294-4770-9556-2B735F1E2067}" srcOrd="0" destOrd="0" presId="urn:microsoft.com/office/officeart/2016/7/layout/LinearArrowProcessNumbered"/>
    <dgm:cxn modelId="{938797CE-4AD4-4E46-AF20-D940DF06AAD4}" type="presParOf" srcId="{DA8A3674-BAF2-4D49-8D20-FED2AE880D45}" destId="{34D3DAE0-AB03-48B8-8758-2478558B8C88}" srcOrd="1" destOrd="0" presId="urn:microsoft.com/office/officeart/2016/7/layout/LinearArrowProcessNumbered"/>
    <dgm:cxn modelId="{4ED0080A-C1CC-42E9-9322-C4F6E34D73F7}" type="presParOf" srcId="{DA8A3674-BAF2-4D49-8D20-FED2AE880D45}" destId="{9BD35700-F43A-4365-B8E7-EC75BD0E6BE3}" srcOrd="2" destOrd="0" presId="urn:microsoft.com/office/officeart/2016/7/layout/LinearArrowProcessNumbered"/>
    <dgm:cxn modelId="{BD1B5A58-3EA3-4DA7-AC33-089A23BEC23C}" type="presParOf" srcId="{DA8A3674-BAF2-4D49-8D20-FED2AE880D45}" destId="{6C3106FB-08A7-4B1C-9C36-7A697C68251D}" srcOrd="3" destOrd="0" presId="urn:microsoft.com/office/officeart/2016/7/layout/LinearArrowProcessNumbered"/>
    <dgm:cxn modelId="{26100CE5-2DB4-4BD9-95BD-2C458D168503}" type="presParOf" srcId="{7FD2269C-7697-434C-9408-42EC1625B2ED}" destId="{976F830B-7F5B-4DE5-96F4-97A2E4846457}" srcOrd="2" destOrd="0" presId="urn:microsoft.com/office/officeart/2016/7/layout/LinearArrowProcessNumbered"/>
    <dgm:cxn modelId="{7DDB6223-7AEC-4292-87DE-2BC3C698E3BF}" type="presParOf" srcId="{5BFAB50F-8A92-49FE-8305-123B6FDA35BB}" destId="{8BA8CC05-B727-4F73-9889-CEE9F25B7640}" srcOrd="1" destOrd="0" presId="urn:microsoft.com/office/officeart/2016/7/layout/LinearArrowProcessNumbered"/>
    <dgm:cxn modelId="{A8A5D866-6F58-4C8F-AD17-C9AD7DDAE5E9}" type="presParOf" srcId="{5BFAB50F-8A92-49FE-8305-123B6FDA35BB}" destId="{9E2D3DEA-EE50-4110-9441-0CB9C26D8078}" srcOrd="2" destOrd="0" presId="urn:microsoft.com/office/officeart/2016/7/layout/LinearArrowProcessNumbered"/>
    <dgm:cxn modelId="{D356536E-C05C-4EDE-9BE5-0F201580A97E}" type="presParOf" srcId="{9E2D3DEA-EE50-4110-9441-0CB9C26D8078}" destId="{5057C9A8-396F-4BEE-B907-83A9732CBA54}" srcOrd="0" destOrd="0" presId="urn:microsoft.com/office/officeart/2016/7/layout/LinearArrowProcessNumbered"/>
    <dgm:cxn modelId="{D0C36676-6331-446F-A501-294A07853DD1}" type="presParOf" srcId="{9E2D3DEA-EE50-4110-9441-0CB9C26D8078}" destId="{AB98E71E-7886-4CEE-BE1C-C6244A31B9CD}" srcOrd="1" destOrd="0" presId="urn:microsoft.com/office/officeart/2016/7/layout/LinearArrowProcessNumbered"/>
    <dgm:cxn modelId="{74AF720C-54CD-4545-8696-289DAEBB0F5B}" type="presParOf" srcId="{AB98E71E-7886-4CEE-BE1C-C6244A31B9CD}" destId="{91646579-B344-4172-A4FA-34F938C552E9}" srcOrd="0" destOrd="0" presId="urn:microsoft.com/office/officeart/2016/7/layout/LinearArrowProcessNumbered"/>
    <dgm:cxn modelId="{82E145AE-0703-4430-B4EE-A9ABE38B9790}" type="presParOf" srcId="{AB98E71E-7886-4CEE-BE1C-C6244A31B9CD}" destId="{6BB9CCF5-0FCF-4F1B-BCB8-57A4A44B415E}" srcOrd="1" destOrd="0" presId="urn:microsoft.com/office/officeart/2016/7/layout/LinearArrowProcessNumbered"/>
    <dgm:cxn modelId="{6766EAE7-EF1C-4EC4-B458-318786789A4A}" type="presParOf" srcId="{AB98E71E-7886-4CEE-BE1C-C6244A31B9CD}" destId="{A50634C6-4D86-4658-A2A9-DE00BE48CE1E}" srcOrd="2" destOrd="0" presId="urn:microsoft.com/office/officeart/2016/7/layout/LinearArrowProcessNumbered"/>
    <dgm:cxn modelId="{031CC904-D6C4-4DBB-AD2F-CA1888551D74}" type="presParOf" srcId="{AB98E71E-7886-4CEE-BE1C-C6244A31B9CD}" destId="{BCB57354-EE92-4009-89C0-52386A4B46E8}" srcOrd="3" destOrd="0" presId="urn:microsoft.com/office/officeart/2016/7/layout/LinearArrowProcessNumbered"/>
    <dgm:cxn modelId="{5C621FBE-6610-47BA-8D85-08A4C68CF456}" type="presParOf" srcId="{9E2D3DEA-EE50-4110-9441-0CB9C26D8078}" destId="{353E919E-71C6-41CE-964B-3BC69A155842}" srcOrd="2" destOrd="0" presId="urn:microsoft.com/office/officeart/2016/7/layout/LinearArrowProcessNumbered"/>
    <dgm:cxn modelId="{6161EEE3-E5A1-4CDE-BBFB-9FC80F42A572}" type="presParOf" srcId="{5BFAB50F-8A92-49FE-8305-123B6FDA35BB}" destId="{93C06F67-9A8E-4CF0-921D-D31636D47FD9}" srcOrd="3" destOrd="0" presId="urn:microsoft.com/office/officeart/2016/7/layout/LinearArrowProcessNumbered"/>
    <dgm:cxn modelId="{AB0ED516-2EF9-43CA-AF7B-5D299184F72C}" type="presParOf" srcId="{5BFAB50F-8A92-49FE-8305-123B6FDA35BB}" destId="{46FB941E-9B56-4A53-BD51-883D7365691F}" srcOrd="4" destOrd="0" presId="urn:microsoft.com/office/officeart/2016/7/layout/LinearArrowProcessNumbered"/>
    <dgm:cxn modelId="{D3A77500-E658-4146-A943-69F28538E2F3}" type="presParOf" srcId="{46FB941E-9B56-4A53-BD51-883D7365691F}" destId="{2DAB7235-8E16-4ED8-B17F-2DE3975B23D0}" srcOrd="0" destOrd="0" presId="urn:microsoft.com/office/officeart/2016/7/layout/LinearArrowProcessNumbered"/>
    <dgm:cxn modelId="{4FAF9612-3C7E-4BC5-B8A6-B4648C7BCB30}" type="presParOf" srcId="{46FB941E-9B56-4A53-BD51-883D7365691F}" destId="{E6659BC4-1613-4506-878B-6C89DE814A6B}" srcOrd="1" destOrd="0" presId="urn:microsoft.com/office/officeart/2016/7/layout/LinearArrowProcessNumbered"/>
    <dgm:cxn modelId="{E4D3E14C-3FAE-434B-90C7-C2B267C5C0C5}" type="presParOf" srcId="{E6659BC4-1613-4506-878B-6C89DE814A6B}" destId="{5964B1E1-3541-44F9-98C4-970A1C1DC1E5}" srcOrd="0" destOrd="0" presId="urn:microsoft.com/office/officeart/2016/7/layout/LinearArrowProcessNumbered"/>
    <dgm:cxn modelId="{31AA2BF0-616F-4269-AFEB-8FD260789841}" type="presParOf" srcId="{E6659BC4-1613-4506-878B-6C89DE814A6B}" destId="{8542A216-6F7C-4202-A8A3-7A239C777AFC}" srcOrd="1" destOrd="0" presId="urn:microsoft.com/office/officeart/2016/7/layout/LinearArrowProcessNumbered"/>
    <dgm:cxn modelId="{CF2434FC-672F-4A49-B9A2-E457B6973A00}" type="presParOf" srcId="{E6659BC4-1613-4506-878B-6C89DE814A6B}" destId="{8AF4D19C-29EC-4650-9A1D-4D858B27BAFD}" srcOrd="2" destOrd="0" presId="urn:microsoft.com/office/officeart/2016/7/layout/LinearArrowProcessNumbered"/>
    <dgm:cxn modelId="{263F2BC1-5B82-40F2-853F-1690D1B3C7A4}" type="presParOf" srcId="{E6659BC4-1613-4506-878B-6C89DE814A6B}" destId="{3A87C937-88A3-41D3-BE27-0F7AE73F4F5E}" srcOrd="3" destOrd="0" presId="urn:microsoft.com/office/officeart/2016/7/layout/LinearArrowProcessNumbered"/>
    <dgm:cxn modelId="{D77B090C-4F58-4EB4-9C05-C07A2FF41E6B}" type="presParOf" srcId="{46FB941E-9B56-4A53-BD51-883D7365691F}" destId="{A6C86ACD-4DE9-4DF4-8363-9E8DC869D98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7CE0C-0AA5-4D16-95C8-731AA7B4C84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4235FAC-1E89-47B8-AD0E-79C3261202F8}">
      <dgm:prSet/>
      <dgm:spPr/>
      <dgm:t>
        <a:bodyPr/>
        <a:lstStyle/>
        <a:p>
          <a:r>
            <a:rPr lang="en-GB" b="1" i="0"/>
            <a:t>Allocation:</a:t>
          </a:r>
          <a:r>
            <a:rPr lang="en-GB" b="0" i="0"/>
            <a:t> Each bug is allocated to a developer (ideally the one responsible for creating the software). Remember to change the bug status so the entire team knows that a defect is being dealt with. Create a schedule to fix the whole repertoire of defects based on defect priority.</a:t>
          </a:r>
          <a:endParaRPr lang="en-US"/>
        </a:p>
      </dgm:t>
    </dgm:pt>
    <dgm:pt modelId="{E550D00C-4BBA-4994-9D18-A2CC12CADAF2}" type="parTrans" cxnId="{90D089D2-3A58-441B-8E5D-C78697F4E76C}">
      <dgm:prSet/>
      <dgm:spPr/>
      <dgm:t>
        <a:bodyPr/>
        <a:lstStyle/>
        <a:p>
          <a:endParaRPr lang="en-US"/>
        </a:p>
      </dgm:t>
    </dgm:pt>
    <dgm:pt modelId="{54084D74-5561-41AD-BC60-0C3CAB48BE3E}" type="sibTrans" cxnId="{90D089D2-3A58-441B-8E5D-C78697F4E76C}">
      <dgm:prSet/>
      <dgm:spPr/>
      <dgm:t>
        <a:bodyPr/>
        <a:lstStyle/>
        <a:p>
          <a:endParaRPr lang="en-US"/>
        </a:p>
      </dgm:t>
    </dgm:pt>
    <dgm:pt modelId="{84A75D3A-F938-46CD-83B2-0006CDAE0BF4}">
      <dgm:prSet/>
      <dgm:spPr/>
      <dgm:t>
        <a:bodyPr/>
        <a:lstStyle/>
        <a:p>
          <a:r>
            <a:rPr lang="en-GB" b="1" i="0"/>
            <a:t>Resolution:</a:t>
          </a:r>
          <a:r>
            <a:rPr lang="en-GB" b="0" i="0"/>
            <a:t> As devs work on fixing defects, Test Managers track the process about the schedule above.</a:t>
          </a:r>
          <a:endParaRPr lang="en-US"/>
        </a:p>
      </dgm:t>
    </dgm:pt>
    <dgm:pt modelId="{A25B08C1-9EAB-47D0-B6FF-1F75EAAE9FD0}" type="parTrans" cxnId="{5E1D2813-0A6A-4957-A2D5-D9F459DE122D}">
      <dgm:prSet/>
      <dgm:spPr/>
      <dgm:t>
        <a:bodyPr/>
        <a:lstStyle/>
        <a:p>
          <a:endParaRPr lang="en-US"/>
        </a:p>
      </dgm:t>
    </dgm:pt>
    <dgm:pt modelId="{6A99F198-81E7-46F4-B960-4170F37B4DF4}" type="sibTrans" cxnId="{5E1D2813-0A6A-4957-A2D5-D9F459DE122D}">
      <dgm:prSet/>
      <dgm:spPr/>
      <dgm:t>
        <a:bodyPr/>
        <a:lstStyle/>
        <a:p>
          <a:endParaRPr lang="en-US"/>
        </a:p>
      </dgm:t>
    </dgm:pt>
    <dgm:pt modelId="{C1F2C05A-874F-4E96-BD31-C17BCF719639}">
      <dgm:prSet/>
      <dgm:spPr/>
      <dgm:t>
        <a:bodyPr/>
        <a:lstStyle/>
        <a:p>
          <a:r>
            <a:rPr lang="en-GB" b="1" i="0"/>
            <a:t>Reporting:</a:t>
          </a:r>
          <a:r>
            <a:rPr lang="en-GB" b="0" i="0"/>
            <a:t> Test managers receive reports from developers about resolved bugs and update their status on the database by marking them Closed.</a:t>
          </a:r>
          <a:endParaRPr lang="en-US"/>
        </a:p>
      </dgm:t>
    </dgm:pt>
    <dgm:pt modelId="{AB557D9C-9332-49E6-A4F2-3A224DAB2135}" type="parTrans" cxnId="{7C9B9AED-A910-43C1-95B1-29586B464604}">
      <dgm:prSet/>
      <dgm:spPr/>
      <dgm:t>
        <a:bodyPr/>
        <a:lstStyle/>
        <a:p>
          <a:endParaRPr lang="en-US"/>
        </a:p>
      </dgm:t>
    </dgm:pt>
    <dgm:pt modelId="{B34673DD-1A36-410C-9821-DC585269C7A9}" type="sibTrans" cxnId="{7C9B9AED-A910-43C1-95B1-29586B464604}">
      <dgm:prSet/>
      <dgm:spPr/>
      <dgm:t>
        <a:bodyPr/>
        <a:lstStyle/>
        <a:p>
          <a:endParaRPr lang="en-US"/>
        </a:p>
      </dgm:t>
    </dgm:pt>
    <dgm:pt modelId="{994051EF-405C-43B8-94E5-1658B293E621}" type="pres">
      <dgm:prSet presAssocID="{D137CE0C-0AA5-4D16-95C8-731AA7B4C849}" presName="Name0" presStyleCnt="0">
        <dgm:presLayoutVars>
          <dgm:dir/>
          <dgm:animLvl val="lvl"/>
          <dgm:resizeHandles val="exact"/>
        </dgm:presLayoutVars>
      </dgm:prSet>
      <dgm:spPr/>
    </dgm:pt>
    <dgm:pt modelId="{7DB8786C-CA60-415C-88EA-D70B4B599BC4}" type="pres">
      <dgm:prSet presAssocID="{C1F2C05A-874F-4E96-BD31-C17BCF719639}" presName="boxAndChildren" presStyleCnt="0"/>
      <dgm:spPr/>
    </dgm:pt>
    <dgm:pt modelId="{3C845213-E8D7-465C-BD9A-C624AC92C7D9}" type="pres">
      <dgm:prSet presAssocID="{C1F2C05A-874F-4E96-BD31-C17BCF719639}" presName="parentTextBox" presStyleLbl="node1" presStyleIdx="0" presStyleCnt="3"/>
      <dgm:spPr/>
    </dgm:pt>
    <dgm:pt modelId="{53EF4F35-6E79-4A81-B28F-D6FBC8D3AA2D}" type="pres">
      <dgm:prSet presAssocID="{6A99F198-81E7-46F4-B960-4170F37B4DF4}" presName="sp" presStyleCnt="0"/>
      <dgm:spPr/>
    </dgm:pt>
    <dgm:pt modelId="{AA80CFCC-1297-4818-A7C8-FE32780525B7}" type="pres">
      <dgm:prSet presAssocID="{84A75D3A-F938-46CD-83B2-0006CDAE0BF4}" presName="arrowAndChildren" presStyleCnt="0"/>
      <dgm:spPr/>
    </dgm:pt>
    <dgm:pt modelId="{1FEFAFAA-34D6-4466-B49F-B67C45433DD5}" type="pres">
      <dgm:prSet presAssocID="{84A75D3A-F938-46CD-83B2-0006CDAE0BF4}" presName="parentTextArrow" presStyleLbl="node1" presStyleIdx="1" presStyleCnt="3"/>
      <dgm:spPr/>
    </dgm:pt>
    <dgm:pt modelId="{10783651-2F8C-4F03-BE6D-BD5B611962E3}" type="pres">
      <dgm:prSet presAssocID="{54084D74-5561-41AD-BC60-0C3CAB48BE3E}" presName="sp" presStyleCnt="0"/>
      <dgm:spPr/>
    </dgm:pt>
    <dgm:pt modelId="{7FCD0CFF-66FB-43A5-B31F-33ED80033D76}" type="pres">
      <dgm:prSet presAssocID="{C4235FAC-1E89-47B8-AD0E-79C3261202F8}" presName="arrowAndChildren" presStyleCnt="0"/>
      <dgm:spPr/>
    </dgm:pt>
    <dgm:pt modelId="{8D237B5B-3929-477B-A3CF-FAD42192BFB6}" type="pres">
      <dgm:prSet presAssocID="{C4235FAC-1E89-47B8-AD0E-79C3261202F8}" presName="parentTextArrow" presStyleLbl="node1" presStyleIdx="2" presStyleCnt="3" custLinFactNeighborX="-860" custLinFactNeighborY="-27825"/>
      <dgm:spPr/>
    </dgm:pt>
  </dgm:ptLst>
  <dgm:cxnLst>
    <dgm:cxn modelId="{5E1D2813-0A6A-4957-A2D5-D9F459DE122D}" srcId="{D137CE0C-0AA5-4D16-95C8-731AA7B4C849}" destId="{84A75D3A-F938-46CD-83B2-0006CDAE0BF4}" srcOrd="1" destOrd="0" parTransId="{A25B08C1-9EAB-47D0-B6FF-1F75EAAE9FD0}" sibTransId="{6A99F198-81E7-46F4-B960-4170F37B4DF4}"/>
    <dgm:cxn modelId="{9C1AE090-C247-459D-95C0-DDE91DF49C83}" type="presOf" srcId="{C1F2C05A-874F-4E96-BD31-C17BCF719639}" destId="{3C845213-E8D7-465C-BD9A-C624AC92C7D9}" srcOrd="0" destOrd="0" presId="urn:microsoft.com/office/officeart/2005/8/layout/process4"/>
    <dgm:cxn modelId="{DEE62897-8563-4CC6-9138-D43587BEC1CF}" type="presOf" srcId="{D137CE0C-0AA5-4D16-95C8-731AA7B4C849}" destId="{994051EF-405C-43B8-94E5-1658B293E621}" srcOrd="0" destOrd="0" presId="urn:microsoft.com/office/officeart/2005/8/layout/process4"/>
    <dgm:cxn modelId="{B62CB298-496D-4929-B4E3-E49D049CC80D}" type="presOf" srcId="{C4235FAC-1E89-47B8-AD0E-79C3261202F8}" destId="{8D237B5B-3929-477B-A3CF-FAD42192BFB6}" srcOrd="0" destOrd="0" presId="urn:microsoft.com/office/officeart/2005/8/layout/process4"/>
    <dgm:cxn modelId="{89F5A9CC-9CE1-4653-8B2C-D498EFB32CC6}" type="presOf" srcId="{84A75D3A-F938-46CD-83B2-0006CDAE0BF4}" destId="{1FEFAFAA-34D6-4466-B49F-B67C45433DD5}" srcOrd="0" destOrd="0" presId="urn:microsoft.com/office/officeart/2005/8/layout/process4"/>
    <dgm:cxn modelId="{90D089D2-3A58-441B-8E5D-C78697F4E76C}" srcId="{D137CE0C-0AA5-4D16-95C8-731AA7B4C849}" destId="{C4235FAC-1E89-47B8-AD0E-79C3261202F8}" srcOrd="0" destOrd="0" parTransId="{E550D00C-4BBA-4994-9D18-A2CC12CADAF2}" sibTransId="{54084D74-5561-41AD-BC60-0C3CAB48BE3E}"/>
    <dgm:cxn modelId="{7C9B9AED-A910-43C1-95B1-29586B464604}" srcId="{D137CE0C-0AA5-4D16-95C8-731AA7B4C849}" destId="{C1F2C05A-874F-4E96-BD31-C17BCF719639}" srcOrd="2" destOrd="0" parTransId="{AB557D9C-9332-49E6-A4F2-3A224DAB2135}" sibTransId="{B34673DD-1A36-410C-9821-DC585269C7A9}"/>
    <dgm:cxn modelId="{6EB2C292-D8F4-4D45-B7B4-A0B5D892DDDF}" type="presParOf" srcId="{994051EF-405C-43B8-94E5-1658B293E621}" destId="{7DB8786C-CA60-415C-88EA-D70B4B599BC4}" srcOrd="0" destOrd="0" presId="urn:microsoft.com/office/officeart/2005/8/layout/process4"/>
    <dgm:cxn modelId="{73E3995B-E8E5-4274-9031-966C0087F600}" type="presParOf" srcId="{7DB8786C-CA60-415C-88EA-D70B4B599BC4}" destId="{3C845213-E8D7-465C-BD9A-C624AC92C7D9}" srcOrd="0" destOrd="0" presId="urn:microsoft.com/office/officeart/2005/8/layout/process4"/>
    <dgm:cxn modelId="{A6117DFD-CDD4-46EB-882C-FF59B002DB42}" type="presParOf" srcId="{994051EF-405C-43B8-94E5-1658B293E621}" destId="{53EF4F35-6E79-4A81-B28F-D6FBC8D3AA2D}" srcOrd="1" destOrd="0" presId="urn:microsoft.com/office/officeart/2005/8/layout/process4"/>
    <dgm:cxn modelId="{A61B9050-C057-4835-A396-59050670922A}" type="presParOf" srcId="{994051EF-405C-43B8-94E5-1658B293E621}" destId="{AA80CFCC-1297-4818-A7C8-FE32780525B7}" srcOrd="2" destOrd="0" presId="urn:microsoft.com/office/officeart/2005/8/layout/process4"/>
    <dgm:cxn modelId="{E802635C-1C32-4A3A-BCB4-6E75CB803BDE}" type="presParOf" srcId="{AA80CFCC-1297-4818-A7C8-FE32780525B7}" destId="{1FEFAFAA-34D6-4466-B49F-B67C45433DD5}" srcOrd="0" destOrd="0" presId="urn:microsoft.com/office/officeart/2005/8/layout/process4"/>
    <dgm:cxn modelId="{030D16CC-F6FF-4CBE-8081-E700AE464A62}" type="presParOf" srcId="{994051EF-405C-43B8-94E5-1658B293E621}" destId="{10783651-2F8C-4F03-BE6D-BD5B611962E3}" srcOrd="3" destOrd="0" presId="urn:microsoft.com/office/officeart/2005/8/layout/process4"/>
    <dgm:cxn modelId="{1F252E1F-4FCA-4C51-B716-47550B9B8883}" type="presParOf" srcId="{994051EF-405C-43B8-94E5-1658B293E621}" destId="{7FCD0CFF-66FB-43A5-B31F-33ED80033D76}" srcOrd="4" destOrd="0" presId="urn:microsoft.com/office/officeart/2005/8/layout/process4"/>
    <dgm:cxn modelId="{084592E2-CBF0-4E20-9E91-7B4C4DF9962A}" type="presParOf" srcId="{7FCD0CFF-66FB-43A5-B31F-33ED80033D76}" destId="{8D237B5B-3929-477B-A3CF-FAD42192BF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EFD05-61C0-4BF4-A0FB-EB3A47B78E19}"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6B592DDF-F471-4C55-8202-5E2BBECAD686}">
      <dgm:prSet/>
      <dgm:spPr/>
      <dgm:t>
        <a:bodyPr/>
        <a:lstStyle/>
        <a:p>
          <a:r>
            <a:rPr lang="en-GB"/>
            <a:t>Corrective and preventive action is taken for process improvement.</a:t>
          </a:r>
          <a:endParaRPr lang="en-US"/>
        </a:p>
      </dgm:t>
    </dgm:pt>
    <dgm:pt modelId="{DFB0AA6A-19F8-43C7-9C4C-BB24EA4D98ED}" type="parTrans" cxnId="{6126FB73-4AB5-4B0B-8D81-38B4F6215987}">
      <dgm:prSet/>
      <dgm:spPr/>
      <dgm:t>
        <a:bodyPr/>
        <a:lstStyle/>
        <a:p>
          <a:endParaRPr lang="en-US"/>
        </a:p>
      </dgm:t>
    </dgm:pt>
    <dgm:pt modelId="{FF87E137-79DA-4909-89C6-7EEB93D6201E}" type="sibTrans" cxnId="{6126FB73-4AB5-4B0B-8D81-38B4F6215987}">
      <dgm:prSet/>
      <dgm:spPr/>
      <dgm:t>
        <a:bodyPr/>
        <a:lstStyle/>
        <a:p>
          <a:endParaRPr lang="en-US"/>
        </a:p>
      </dgm:t>
    </dgm:pt>
    <dgm:pt modelId="{49AACAED-FBFB-4710-998D-B142918ABD0A}">
      <dgm:prSet/>
      <dgm:spPr/>
      <dgm:t>
        <a:bodyPr/>
        <a:lstStyle/>
        <a:p>
          <a:r>
            <a:rPr lang="en-GB"/>
            <a:t>All defects identified are considered same as a critical defect.</a:t>
          </a:r>
          <a:endParaRPr lang="en-US"/>
        </a:p>
      </dgm:t>
    </dgm:pt>
    <dgm:pt modelId="{CF976AA4-C638-430B-A7C0-33F7B601B359}" type="parTrans" cxnId="{1976BA48-C3D1-4C6D-9713-C6EFC19C03D4}">
      <dgm:prSet/>
      <dgm:spPr/>
      <dgm:t>
        <a:bodyPr/>
        <a:lstStyle/>
        <a:p>
          <a:endParaRPr lang="en-US"/>
        </a:p>
      </dgm:t>
    </dgm:pt>
    <dgm:pt modelId="{A283099F-BE17-4A4B-BADF-C09DC8CB4F42}" type="sibTrans" cxnId="{1976BA48-C3D1-4C6D-9713-C6EFC19C03D4}">
      <dgm:prSet/>
      <dgm:spPr/>
      <dgm:t>
        <a:bodyPr/>
        <a:lstStyle/>
        <a:p>
          <a:endParaRPr lang="en-US"/>
        </a:p>
      </dgm:t>
    </dgm:pt>
    <dgm:pt modelId="{67762E8B-7ED6-496E-819D-06B3C209CC3D}">
      <dgm:prSet/>
      <dgm:spPr/>
      <dgm:t>
        <a:bodyPr/>
        <a:lstStyle/>
        <a:p>
          <a:r>
            <a:rPr lang="en-GB"/>
            <a:t>Minor defects give an opportunity to learn how to improve the process prevent the occurrences of any defect which may impact system failure in the future.</a:t>
          </a:r>
          <a:endParaRPr lang="en-US"/>
        </a:p>
      </dgm:t>
    </dgm:pt>
    <dgm:pt modelId="{32A1268A-8EE2-45EA-B167-EF115F3664EB}" type="parTrans" cxnId="{9277988A-1230-415F-9E49-BDBB537C3D56}">
      <dgm:prSet/>
      <dgm:spPr/>
      <dgm:t>
        <a:bodyPr/>
        <a:lstStyle/>
        <a:p>
          <a:endParaRPr lang="en-US"/>
        </a:p>
      </dgm:t>
    </dgm:pt>
    <dgm:pt modelId="{E5465BEA-8946-4613-A3A1-81BE534EF570}" type="sibTrans" cxnId="{9277988A-1230-415F-9E49-BDBB537C3D56}">
      <dgm:prSet/>
      <dgm:spPr/>
      <dgm:t>
        <a:bodyPr/>
        <a:lstStyle/>
        <a:p>
          <a:endParaRPr lang="en-US"/>
        </a:p>
      </dgm:t>
    </dgm:pt>
    <dgm:pt modelId="{1D1D0E62-A92A-4C52-BA44-7B970D314620}">
      <dgm:prSet/>
      <dgm:spPr/>
      <dgm:t>
        <a:bodyPr/>
        <a:lstStyle/>
        <a:p>
          <a:r>
            <a:rPr lang="en-GB"/>
            <a:t>For process improvement, everyone in the project needs to look back and check from where the defect was originated.</a:t>
          </a:r>
          <a:endParaRPr lang="en-US"/>
        </a:p>
      </dgm:t>
    </dgm:pt>
    <dgm:pt modelId="{200621FB-6F0E-425E-A816-739AFAFC7F71}" type="parTrans" cxnId="{D49440FA-C192-4AB2-8315-7C3277B6B6FA}">
      <dgm:prSet/>
      <dgm:spPr/>
      <dgm:t>
        <a:bodyPr/>
        <a:lstStyle/>
        <a:p>
          <a:endParaRPr lang="en-US"/>
        </a:p>
      </dgm:t>
    </dgm:pt>
    <dgm:pt modelId="{8FB94348-1B2B-4A01-9489-816956D06212}" type="sibTrans" cxnId="{D49440FA-C192-4AB2-8315-7C3277B6B6FA}">
      <dgm:prSet/>
      <dgm:spPr/>
      <dgm:t>
        <a:bodyPr/>
        <a:lstStyle/>
        <a:p>
          <a:endParaRPr lang="en-US"/>
        </a:p>
      </dgm:t>
    </dgm:pt>
    <dgm:pt modelId="{C1AB38AB-9E50-4080-AB12-B0D0561CE582}">
      <dgm:prSet/>
      <dgm:spPr/>
      <dgm:t>
        <a:bodyPr/>
        <a:lstStyle/>
        <a:p>
          <a:r>
            <a:rPr lang="en-GB"/>
            <a:t>Review process which may catch the defects early in the process which are less expensive.</a:t>
          </a:r>
          <a:endParaRPr lang="en-US"/>
        </a:p>
      </dgm:t>
    </dgm:pt>
    <dgm:pt modelId="{C08E0803-1A33-4DD3-81E5-9E687AC5E624}" type="parTrans" cxnId="{DB3E5285-4B91-41C6-B504-5FBF6FD12EF7}">
      <dgm:prSet/>
      <dgm:spPr/>
      <dgm:t>
        <a:bodyPr/>
        <a:lstStyle/>
        <a:p>
          <a:endParaRPr lang="en-US"/>
        </a:p>
      </dgm:t>
    </dgm:pt>
    <dgm:pt modelId="{78E871C0-49CA-4677-84C2-DDB77A22F4A3}" type="sibTrans" cxnId="{DB3E5285-4B91-41C6-B504-5FBF6FD12EF7}">
      <dgm:prSet/>
      <dgm:spPr/>
      <dgm:t>
        <a:bodyPr/>
        <a:lstStyle/>
        <a:p>
          <a:endParaRPr lang="en-US"/>
        </a:p>
      </dgm:t>
    </dgm:pt>
    <dgm:pt modelId="{6C268A60-2A00-4A64-B865-CF790ABCCA7B}" type="pres">
      <dgm:prSet presAssocID="{ED5EFD05-61C0-4BF4-A0FB-EB3A47B78E19}" presName="diagram" presStyleCnt="0">
        <dgm:presLayoutVars>
          <dgm:dir/>
          <dgm:resizeHandles val="exact"/>
        </dgm:presLayoutVars>
      </dgm:prSet>
      <dgm:spPr/>
    </dgm:pt>
    <dgm:pt modelId="{DB9E2F5D-FD9C-453A-B28A-30BA792F85BA}" type="pres">
      <dgm:prSet presAssocID="{6B592DDF-F471-4C55-8202-5E2BBECAD686}" presName="node" presStyleLbl="node1" presStyleIdx="0" presStyleCnt="5">
        <dgm:presLayoutVars>
          <dgm:bulletEnabled val="1"/>
        </dgm:presLayoutVars>
      </dgm:prSet>
      <dgm:spPr/>
    </dgm:pt>
    <dgm:pt modelId="{80A2C918-5AD1-4D7F-9A3A-513E18BA4CE8}" type="pres">
      <dgm:prSet presAssocID="{FF87E137-79DA-4909-89C6-7EEB93D6201E}" presName="sibTrans" presStyleLbl="sibTrans2D1" presStyleIdx="0" presStyleCnt="4"/>
      <dgm:spPr/>
    </dgm:pt>
    <dgm:pt modelId="{EE620296-F74E-40AC-8747-7B3773FA6F74}" type="pres">
      <dgm:prSet presAssocID="{FF87E137-79DA-4909-89C6-7EEB93D6201E}" presName="connectorText" presStyleLbl="sibTrans2D1" presStyleIdx="0" presStyleCnt="4"/>
      <dgm:spPr/>
    </dgm:pt>
    <dgm:pt modelId="{A7178DFB-D3CF-4DD3-BF92-3222B15553AE}" type="pres">
      <dgm:prSet presAssocID="{49AACAED-FBFB-4710-998D-B142918ABD0A}" presName="node" presStyleLbl="node1" presStyleIdx="1" presStyleCnt="5">
        <dgm:presLayoutVars>
          <dgm:bulletEnabled val="1"/>
        </dgm:presLayoutVars>
      </dgm:prSet>
      <dgm:spPr/>
    </dgm:pt>
    <dgm:pt modelId="{3DDE7FBF-EF37-47C5-A079-DFD2AC09BB8C}" type="pres">
      <dgm:prSet presAssocID="{A283099F-BE17-4A4B-BADF-C09DC8CB4F42}" presName="sibTrans" presStyleLbl="sibTrans2D1" presStyleIdx="1" presStyleCnt="4"/>
      <dgm:spPr/>
    </dgm:pt>
    <dgm:pt modelId="{5832DC46-0765-4A30-BF1B-1F68241730C5}" type="pres">
      <dgm:prSet presAssocID="{A283099F-BE17-4A4B-BADF-C09DC8CB4F42}" presName="connectorText" presStyleLbl="sibTrans2D1" presStyleIdx="1" presStyleCnt="4"/>
      <dgm:spPr/>
    </dgm:pt>
    <dgm:pt modelId="{20D6F068-370F-4883-922C-DD398D778980}" type="pres">
      <dgm:prSet presAssocID="{67762E8B-7ED6-496E-819D-06B3C209CC3D}" presName="node" presStyleLbl="node1" presStyleIdx="2" presStyleCnt="5">
        <dgm:presLayoutVars>
          <dgm:bulletEnabled val="1"/>
        </dgm:presLayoutVars>
      </dgm:prSet>
      <dgm:spPr/>
    </dgm:pt>
    <dgm:pt modelId="{70B7DC50-0600-491E-80AF-174FC43663B4}" type="pres">
      <dgm:prSet presAssocID="{E5465BEA-8946-4613-A3A1-81BE534EF570}" presName="sibTrans" presStyleLbl="sibTrans2D1" presStyleIdx="2" presStyleCnt="4"/>
      <dgm:spPr/>
    </dgm:pt>
    <dgm:pt modelId="{C7966907-4E1D-4764-978C-CDE25184327C}" type="pres">
      <dgm:prSet presAssocID="{E5465BEA-8946-4613-A3A1-81BE534EF570}" presName="connectorText" presStyleLbl="sibTrans2D1" presStyleIdx="2" presStyleCnt="4"/>
      <dgm:spPr/>
    </dgm:pt>
    <dgm:pt modelId="{E206D45E-6A19-4BF1-8121-E37327AC6750}" type="pres">
      <dgm:prSet presAssocID="{1D1D0E62-A92A-4C52-BA44-7B970D314620}" presName="node" presStyleLbl="node1" presStyleIdx="3" presStyleCnt="5">
        <dgm:presLayoutVars>
          <dgm:bulletEnabled val="1"/>
        </dgm:presLayoutVars>
      </dgm:prSet>
      <dgm:spPr/>
    </dgm:pt>
    <dgm:pt modelId="{16234C3E-3C7C-4EBA-B6DA-E22D8980B0C1}" type="pres">
      <dgm:prSet presAssocID="{8FB94348-1B2B-4A01-9489-816956D06212}" presName="sibTrans" presStyleLbl="sibTrans2D1" presStyleIdx="3" presStyleCnt="4"/>
      <dgm:spPr/>
    </dgm:pt>
    <dgm:pt modelId="{0AF94B84-5F7C-4012-81D6-3A419BBC5C47}" type="pres">
      <dgm:prSet presAssocID="{8FB94348-1B2B-4A01-9489-816956D06212}" presName="connectorText" presStyleLbl="sibTrans2D1" presStyleIdx="3" presStyleCnt="4"/>
      <dgm:spPr/>
    </dgm:pt>
    <dgm:pt modelId="{87502E3B-A28D-42E9-93C7-04AE3D34E9ED}" type="pres">
      <dgm:prSet presAssocID="{C1AB38AB-9E50-4080-AB12-B0D0561CE582}" presName="node" presStyleLbl="node1" presStyleIdx="4" presStyleCnt="5">
        <dgm:presLayoutVars>
          <dgm:bulletEnabled val="1"/>
        </dgm:presLayoutVars>
      </dgm:prSet>
      <dgm:spPr/>
    </dgm:pt>
  </dgm:ptLst>
  <dgm:cxnLst>
    <dgm:cxn modelId="{07B84E04-B296-4435-91B6-49D9F006BF18}" type="presOf" srcId="{1D1D0E62-A92A-4C52-BA44-7B970D314620}" destId="{E206D45E-6A19-4BF1-8121-E37327AC6750}" srcOrd="0" destOrd="0" presId="urn:microsoft.com/office/officeart/2005/8/layout/process5"/>
    <dgm:cxn modelId="{EDD70B13-A9FA-4AD6-A4DE-14C3495B3283}" type="presOf" srcId="{67762E8B-7ED6-496E-819D-06B3C209CC3D}" destId="{20D6F068-370F-4883-922C-DD398D778980}" srcOrd="0" destOrd="0" presId="urn:microsoft.com/office/officeart/2005/8/layout/process5"/>
    <dgm:cxn modelId="{237A195C-4A0D-4760-9591-DBFB84741FDB}" type="presOf" srcId="{6B592DDF-F471-4C55-8202-5E2BBECAD686}" destId="{DB9E2F5D-FD9C-453A-B28A-30BA792F85BA}" srcOrd="0" destOrd="0" presId="urn:microsoft.com/office/officeart/2005/8/layout/process5"/>
    <dgm:cxn modelId="{52123A62-F27C-4F8A-B934-77E3BB9BB996}" type="presOf" srcId="{49AACAED-FBFB-4710-998D-B142918ABD0A}" destId="{A7178DFB-D3CF-4DD3-BF92-3222B15553AE}" srcOrd="0" destOrd="0" presId="urn:microsoft.com/office/officeart/2005/8/layout/process5"/>
    <dgm:cxn modelId="{FEA6EB65-420C-4CB7-AD0A-26B530C0D381}" type="presOf" srcId="{E5465BEA-8946-4613-A3A1-81BE534EF570}" destId="{C7966907-4E1D-4764-978C-CDE25184327C}" srcOrd="1" destOrd="0" presId="urn:microsoft.com/office/officeart/2005/8/layout/process5"/>
    <dgm:cxn modelId="{C22F5666-11EE-43B7-B9D1-422B921F3641}" type="presOf" srcId="{FF87E137-79DA-4909-89C6-7EEB93D6201E}" destId="{80A2C918-5AD1-4D7F-9A3A-513E18BA4CE8}" srcOrd="0" destOrd="0" presId="urn:microsoft.com/office/officeart/2005/8/layout/process5"/>
    <dgm:cxn modelId="{1976BA48-C3D1-4C6D-9713-C6EFC19C03D4}" srcId="{ED5EFD05-61C0-4BF4-A0FB-EB3A47B78E19}" destId="{49AACAED-FBFB-4710-998D-B142918ABD0A}" srcOrd="1" destOrd="0" parTransId="{CF976AA4-C638-430B-A7C0-33F7B601B359}" sibTransId="{A283099F-BE17-4A4B-BADF-C09DC8CB4F42}"/>
    <dgm:cxn modelId="{6126FB73-4AB5-4B0B-8D81-38B4F6215987}" srcId="{ED5EFD05-61C0-4BF4-A0FB-EB3A47B78E19}" destId="{6B592DDF-F471-4C55-8202-5E2BBECAD686}" srcOrd="0" destOrd="0" parTransId="{DFB0AA6A-19F8-43C7-9C4C-BB24EA4D98ED}" sibTransId="{FF87E137-79DA-4909-89C6-7EEB93D6201E}"/>
    <dgm:cxn modelId="{DB3E5285-4B91-41C6-B504-5FBF6FD12EF7}" srcId="{ED5EFD05-61C0-4BF4-A0FB-EB3A47B78E19}" destId="{C1AB38AB-9E50-4080-AB12-B0D0561CE582}" srcOrd="4" destOrd="0" parTransId="{C08E0803-1A33-4DD3-81E5-9E687AC5E624}" sibTransId="{78E871C0-49CA-4677-84C2-DDB77A22F4A3}"/>
    <dgm:cxn modelId="{9277988A-1230-415F-9E49-BDBB537C3D56}" srcId="{ED5EFD05-61C0-4BF4-A0FB-EB3A47B78E19}" destId="{67762E8B-7ED6-496E-819D-06B3C209CC3D}" srcOrd="2" destOrd="0" parTransId="{32A1268A-8EE2-45EA-B167-EF115F3664EB}" sibTransId="{E5465BEA-8946-4613-A3A1-81BE534EF570}"/>
    <dgm:cxn modelId="{F71E6194-132D-48EE-9DEA-FACCD1976942}" type="presOf" srcId="{C1AB38AB-9E50-4080-AB12-B0D0561CE582}" destId="{87502E3B-A28D-42E9-93C7-04AE3D34E9ED}" srcOrd="0" destOrd="0" presId="urn:microsoft.com/office/officeart/2005/8/layout/process5"/>
    <dgm:cxn modelId="{0A579595-4B83-4FBB-9519-41AB0D5F4B60}" type="presOf" srcId="{8FB94348-1B2B-4A01-9489-816956D06212}" destId="{0AF94B84-5F7C-4012-81D6-3A419BBC5C47}" srcOrd="1" destOrd="0" presId="urn:microsoft.com/office/officeart/2005/8/layout/process5"/>
    <dgm:cxn modelId="{B7CA3EAE-60DA-42E5-8F26-A8DF7EEB99FE}" type="presOf" srcId="{A283099F-BE17-4A4B-BADF-C09DC8CB4F42}" destId="{5832DC46-0765-4A30-BF1B-1F68241730C5}" srcOrd="1" destOrd="0" presId="urn:microsoft.com/office/officeart/2005/8/layout/process5"/>
    <dgm:cxn modelId="{35FA3DE0-1717-4CA7-9B6C-BF5999DB2212}" type="presOf" srcId="{E5465BEA-8946-4613-A3A1-81BE534EF570}" destId="{70B7DC50-0600-491E-80AF-174FC43663B4}" srcOrd="0" destOrd="0" presId="urn:microsoft.com/office/officeart/2005/8/layout/process5"/>
    <dgm:cxn modelId="{E5F7CFE1-B387-4D12-8F61-EA31BE084B92}" type="presOf" srcId="{ED5EFD05-61C0-4BF4-A0FB-EB3A47B78E19}" destId="{6C268A60-2A00-4A64-B865-CF790ABCCA7B}" srcOrd="0" destOrd="0" presId="urn:microsoft.com/office/officeart/2005/8/layout/process5"/>
    <dgm:cxn modelId="{5A0C5CE8-6201-43E9-85DC-95BB73341C59}" type="presOf" srcId="{8FB94348-1B2B-4A01-9489-816956D06212}" destId="{16234C3E-3C7C-4EBA-B6DA-E22D8980B0C1}" srcOrd="0" destOrd="0" presId="urn:microsoft.com/office/officeart/2005/8/layout/process5"/>
    <dgm:cxn modelId="{C415DCE8-576F-4E94-B0C2-271A328BE314}" type="presOf" srcId="{FF87E137-79DA-4909-89C6-7EEB93D6201E}" destId="{EE620296-F74E-40AC-8747-7B3773FA6F74}" srcOrd="1" destOrd="0" presId="urn:microsoft.com/office/officeart/2005/8/layout/process5"/>
    <dgm:cxn modelId="{D49440FA-C192-4AB2-8315-7C3277B6B6FA}" srcId="{ED5EFD05-61C0-4BF4-A0FB-EB3A47B78E19}" destId="{1D1D0E62-A92A-4C52-BA44-7B970D314620}" srcOrd="3" destOrd="0" parTransId="{200621FB-6F0E-425E-A816-739AFAFC7F71}" sibTransId="{8FB94348-1B2B-4A01-9489-816956D06212}"/>
    <dgm:cxn modelId="{8C972EFB-15C5-4EC4-A951-18E5DE9BE843}" type="presOf" srcId="{A283099F-BE17-4A4B-BADF-C09DC8CB4F42}" destId="{3DDE7FBF-EF37-47C5-A079-DFD2AC09BB8C}" srcOrd="0" destOrd="0" presId="urn:microsoft.com/office/officeart/2005/8/layout/process5"/>
    <dgm:cxn modelId="{F5760D34-55D6-463F-B63C-940772A66F6B}" type="presParOf" srcId="{6C268A60-2A00-4A64-B865-CF790ABCCA7B}" destId="{DB9E2F5D-FD9C-453A-B28A-30BA792F85BA}" srcOrd="0" destOrd="0" presId="urn:microsoft.com/office/officeart/2005/8/layout/process5"/>
    <dgm:cxn modelId="{CDB4EADA-9AD5-42DB-9009-5E97886EDD09}" type="presParOf" srcId="{6C268A60-2A00-4A64-B865-CF790ABCCA7B}" destId="{80A2C918-5AD1-4D7F-9A3A-513E18BA4CE8}" srcOrd="1" destOrd="0" presId="urn:microsoft.com/office/officeart/2005/8/layout/process5"/>
    <dgm:cxn modelId="{182DD1AA-D41B-44EF-833E-2B68F858D888}" type="presParOf" srcId="{80A2C918-5AD1-4D7F-9A3A-513E18BA4CE8}" destId="{EE620296-F74E-40AC-8747-7B3773FA6F74}" srcOrd="0" destOrd="0" presId="urn:microsoft.com/office/officeart/2005/8/layout/process5"/>
    <dgm:cxn modelId="{25B87B82-F7B0-42BF-A35A-07C5BE3FB639}" type="presParOf" srcId="{6C268A60-2A00-4A64-B865-CF790ABCCA7B}" destId="{A7178DFB-D3CF-4DD3-BF92-3222B15553AE}" srcOrd="2" destOrd="0" presId="urn:microsoft.com/office/officeart/2005/8/layout/process5"/>
    <dgm:cxn modelId="{57E565D2-9E88-4667-84CB-DDB1903D06E1}" type="presParOf" srcId="{6C268A60-2A00-4A64-B865-CF790ABCCA7B}" destId="{3DDE7FBF-EF37-47C5-A079-DFD2AC09BB8C}" srcOrd="3" destOrd="0" presId="urn:microsoft.com/office/officeart/2005/8/layout/process5"/>
    <dgm:cxn modelId="{A9A8FDE5-2F0B-42B7-A0E2-34BA3094A734}" type="presParOf" srcId="{3DDE7FBF-EF37-47C5-A079-DFD2AC09BB8C}" destId="{5832DC46-0765-4A30-BF1B-1F68241730C5}" srcOrd="0" destOrd="0" presId="urn:microsoft.com/office/officeart/2005/8/layout/process5"/>
    <dgm:cxn modelId="{2216C567-D0D9-4927-A817-43DE976BA727}" type="presParOf" srcId="{6C268A60-2A00-4A64-B865-CF790ABCCA7B}" destId="{20D6F068-370F-4883-922C-DD398D778980}" srcOrd="4" destOrd="0" presId="urn:microsoft.com/office/officeart/2005/8/layout/process5"/>
    <dgm:cxn modelId="{E306A265-B958-4D3A-9182-CDBD9DCBF7F4}" type="presParOf" srcId="{6C268A60-2A00-4A64-B865-CF790ABCCA7B}" destId="{70B7DC50-0600-491E-80AF-174FC43663B4}" srcOrd="5" destOrd="0" presId="urn:microsoft.com/office/officeart/2005/8/layout/process5"/>
    <dgm:cxn modelId="{3F86E5F3-1841-4C30-9E21-7F4AD0B594AA}" type="presParOf" srcId="{70B7DC50-0600-491E-80AF-174FC43663B4}" destId="{C7966907-4E1D-4764-978C-CDE25184327C}" srcOrd="0" destOrd="0" presId="urn:microsoft.com/office/officeart/2005/8/layout/process5"/>
    <dgm:cxn modelId="{4AE0F0DE-9474-4453-BDAA-771546B92CE7}" type="presParOf" srcId="{6C268A60-2A00-4A64-B865-CF790ABCCA7B}" destId="{E206D45E-6A19-4BF1-8121-E37327AC6750}" srcOrd="6" destOrd="0" presId="urn:microsoft.com/office/officeart/2005/8/layout/process5"/>
    <dgm:cxn modelId="{EF8B14F8-08C5-4530-A9AB-52C80118CD15}" type="presParOf" srcId="{6C268A60-2A00-4A64-B865-CF790ABCCA7B}" destId="{16234C3E-3C7C-4EBA-B6DA-E22D8980B0C1}" srcOrd="7" destOrd="0" presId="urn:microsoft.com/office/officeart/2005/8/layout/process5"/>
    <dgm:cxn modelId="{000CB034-9161-48AB-9E36-15B64F8EC4AB}" type="presParOf" srcId="{16234C3E-3C7C-4EBA-B6DA-E22D8980B0C1}" destId="{0AF94B84-5F7C-4012-81D6-3A419BBC5C47}" srcOrd="0" destOrd="0" presId="urn:microsoft.com/office/officeart/2005/8/layout/process5"/>
    <dgm:cxn modelId="{35E59724-C18D-453B-AF0D-5A1C1F0595EF}" type="presParOf" srcId="{6C268A60-2A00-4A64-B865-CF790ABCCA7B}" destId="{87502E3B-A28D-42E9-93C7-04AE3D34E9ED}"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9BC859-B4D9-4F42-85A0-E7D79278CF3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EF8F76F-38E3-4FF0-85D7-C3529B07B2E9}">
      <dgm:prSet/>
      <dgm:spPr/>
      <dgm:t>
        <a:bodyPr/>
        <a:lstStyle/>
        <a:p>
          <a:r>
            <a:rPr lang="en-GB" b="1"/>
            <a:t>Increased Visibility</a:t>
          </a:r>
          <a:r>
            <a:rPr lang="en-GB"/>
            <a:t>: A defect life cycle gives transparency into the current status of all open defects. Everyone knows if an issue is still being diagnosed, assigned to a developer, waiting to be tested or closed out.</a:t>
          </a:r>
          <a:endParaRPr lang="en-US"/>
        </a:p>
      </dgm:t>
    </dgm:pt>
    <dgm:pt modelId="{61473173-8603-4762-B0E0-27953AF3BC1B}" type="parTrans" cxnId="{A23FB771-E80D-43DC-AA95-6881A1790A20}">
      <dgm:prSet/>
      <dgm:spPr/>
      <dgm:t>
        <a:bodyPr/>
        <a:lstStyle/>
        <a:p>
          <a:endParaRPr lang="en-US"/>
        </a:p>
      </dgm:t>
    </dgm:pt>
    <dgm:pt modelId="{D23DA06B-7B34-41DD-A281-3845880F4CC2}" type="sibTrans" cxnId="{A23FB771-E80D-43DC-AA95-6881A1790A20}">
      <dgm:prSet/>
      <dgm:spPr/>
      <dgm:t>
        <a:bodyPr/>
        <a:lstStyle/>
        <a:p>
          <a:endParaRPr lang="en-US"/>
        </a:p>
      </dgm:t>
    </dgm:pt>
    <dgm:pt modelId="{15172161-09B1-4B93-94E8-5CD9EF7E40FC}">
      <dgm:prSet/>
      <dgm:spPr/>
      <dgm:t>
        <a:bodyPr/>
        <a:lstStyle/>
        <a:p>
          <a:r>
            <a:rPr lang="en-GB" b="1"/>
            <a:t>Accountability</a:t>
          </a:r>
          <a:r>
            <a:rPr lang="en-GB"/>
            <a:t>: Assigning a defect to an owner and tracking it through to resolution ensures that it does not fall through the cracks. This accountability helps drive faster defect turnaround times.</a:t>
          </a:r>
          <a:endParaRPr lang="en-US"/>
        </a:p>
      </dgm:t>
    </dgm:pt>
    <dgm:pt modelId="{FC051260-B267-451A-97F6-53C999ED07EA}" type="parTrans" cxnId="{FD4010E5-9B11-43BE-AEB8-F7CDBB6D579B}">
      <dgm:prSet/>
      <dgm:spPr/>
      <dgm:t>
        <a:bodyPr/>
        <a:lstStyle/>
        <a:p>
          <a:endParaRPr lang="en-US"/>
        </a:p>
      </dgm:t>
    </dgm:pt>
    <dgm:pt modelId="{85A5FDC9-5022-4356-B4CE-5BCD71D82256}" type="sibTrans" cxnId="{FD4010E5-9B11-43BE-AEB8-F7CDBB6D579B}">
      <dgm:prSet/>
      <dgm:spPr/>
      <dgm:t>
        <a:bodyPr/>
        <a:lstStyle/>
        <a:p>
          <a:endParaRPr lang="en-US"/>
        </a:p>
      </dgm:t>
    </dgm:pt>
    <dgm:pt modelId="{6D9ECA37-00C0-4FA7-8217-BE7A742F491C}">
      <dgm:prSet/>
      <dgm:spPr/>
      <dgm:t>
        <a:bodyPr/>
        <a:lstStyle/>
        <a:p>
          <a:r>
            <a:rPr lang="en-GB" b="1"/>
            <a:t>Continuous Improvement</a:t>
          </a:r>
          <a:r>
            <a:rPr lang="en-GB"/>
            <a:t>: Analyzing defect metrics like open defect counts, aging and closure rates helps uncover problem areas. Teams can then focus process improvements on areas that will have the biggest quality impact.</a:t>
          </a:r>
          <a:endParaRPr lang="en-US"/>
        </a:p>
      </dgm:t>
    </dgm:pt>
    <dgm:pt modelId="{582E610B-EE96-400A-AC1A-192DF346C1C6}" type="parTrans" cxnId="{72D2F2F6-3054-4D58-941A-CDF190B38FE7}">
      <dgm:prSet/>
      <dgm:spPr/>
      <dgm:t>
        <a:bodyPr/>
        <a:lstStyle/>
        <a:p>
          <a:endParaRPr lang="en-US"/>
        </a:p>
      </dgm:t>
    </dgm:pt>
    <dgm:pt modelId="{91AEA98A-C77A-44D6-99E7-D68B10673B5C}" type="sibTrans" cxnId="{72D2F2F6-3054-4D58-941A-CDF190B38FE7}">
      <dgm:prSet/>
      <dgm:spPr/>
      <dgm:t>
        <a:bodyPr/>
        <a:lstStyle/>
        <a:p>
          <a:endParaRPr lang="en-US"/>
        </a:p>
      </dgm:t>
    </dgm:pt>
    <dgm:pt modelId="{D297769D-9E63-4A78-84B5-272D73E1D18A}">
      <dgm:prSet/>
      <dgm:spPr/>
      <dgm:t>
        <a:bodyPr/>
        <a:lstStyle/>
        <a:p>
          <a:r>
            <a:rPr lang="en-GB" b="1"/>
            <a:t>Higher Customer Satisfaction</a:t>
          </a:r>
          <a:r>
            <a:rPr lang="en-GB"/>
            <a:t>: Fixing defects faster and with fewer regressions means customers are more likely to have a positive experience, thus boosting satisfaction and retention.</a:t>
          </a:r>
          <a:endParaRPr lang="en-US"/>
        </a:p>
      </dgm:t>
    </dgm:pt>
    <dgm:pt modelId="{C577BBD8-70F7-4B39-947D-40332FEC9ECE}" type="parTrans" cxnId="{4AB46590-ACF0-487C-A489-F69ED6FCA4E7}">
      <dgm:prSet/>
      <dgm:spPr/>
      <dgm:t>
        <a:bodyPr/>
        <a:lstStyle/>
        <a:p>
          <a:endParaRPr lang="en-US"/>
        </a:p>
      </dgm:t>
    </dgm:pt>
    <dgm:pt modelId="{37F1411E-5DDD-4D8C-A418-320E49B78153}" type="sibTrans" cxnId="{4AB46590-ACF0-487C-A489-F69ED6FCA4E7}">
      <dgm:prSet/>
      <dgm:spPr/>
      <dgm:t>
        <a:bodyPr/>
        <a:lstStyle/>
        <a:p>
          <a:endParaRPr lang="en-US"/>
        </a:p>
      </dgm:t>
    </dgm:pt>
    <dgm:pt modelId="{5C8539EE-7367-4145-A31B-1B3D6BEA1C8B}" type="pres">
      <dgm:prSet presAssocID="{679BC859-B4D9-4F42-85A0-E7D79278CF34}" presName="outerComposite" presStyleCnt="0">
        <dgm:presLayoutVars>
          <dgm:chMax val="5"/>
          <dgm:dir/>
          <dgm:resizeHandles val="exact"/>
        </dgm:presLayoutVars>
      </dgm:prSet>
      <dgm:spPr/>
    </dgm:pt>
    <dgm:pt modelId="{CF31DA45-405C-41DC-A69F-7EEF390737FE}" type="pres">
      <dgm:prSet presAssocID="{679BC859-B4D9-4F42-85A0-E7D79278CF34}" presName="dummyMaxCanvas" presStyleCnt="0">
        <dgm:presLayoutVars/>
      </dgm:prSet>
      <dgm:spPr/>
    </dgm:pt>
    <dgm:pt modelId="{2CF6CC01-3E5E-4883-B5DB-F6EEB86D0C31}" type="pres">
      <dgm:prSet presAssocID="{679BC859-B4D9-4F42-85A0-E7D79278CF34}" presName="FourNodes_1" presStyleLbl="node1" presStyleIdx="0" presStyleCnt="4">
        <dgm:presLayoutVars>
          <dgm:bulletEnabled val="1"/>
        </dgm:presLayoutVars>
      </dgm:prSet>
      <dgm:spPr/>
    </dgm:pt>
    <dgm:pt modelId="{DCDEF35B-4D30-4089-8B67-F002A5E82A4C}" type="pres">
      <dgm:prSet presAssocID="{679BC859-B4D9-4F42-85A0-E7D79278CF34}" presName="FourNodes_2" presStyleLbl="node1" presStyleIdx="1" presStyleCnt="4">
        <dgm:presLayoutVars>
          <dgm:bulletEnabled val="1"/>
        </dgm:presLayoutVars>
      </dgm:prSet>
      <dgm:spPr/>
    </dgm:pt>
    <dgm:pt modelId="{7201AE30-D21B-43B5-818D-D0EFA25C9533}" type="pres">
      <dgm:prSet presAssocID="{679BC859-B4D9-4F42-85A0-E7D79278CF34}" presName="FourNodes_3" presStyleLbl="node1" presStyleIdx="2" presStyleCnt="4">
        <dgm:presLayoutVars>
          <dgm:bulletEnabled val="1"/>
        </dgm:presLayoutVars>
      </dgm:prSet>
      <dgm:spPr/>
    </dgm:pt>
    <dgm:pt modelId="{1BB4D7C5-CA4C-4917-8EC1-4085BCB67154}" type="pres">
      <dgm:prSet presAssocID="{679BC859-B4D9-4F42-85A0-E7D79278CF34}" presName="FourNodes_4" presStyleLbl="node1" presStyleIdx="3" presStyleCnt="4">
        <dgm:presLayoutVars>
          <dgm:bulletEnabled val="1"/>
        </dgm:presLayoutVars>
      </dgm:prSet>
      <dgm:spPr/>
    </dgm:pt>
    <dgm:pt modelId="{AFBCE6F1-9E6B-476E-A6CF-8763B1C2E537}" type="pres">
      <dgm:prSet presAssocID="{679BC859-B4D9-4F42-85A0-E7D79278CF34}" presName="FourConn_1-2" presStyleLbl="fgAccFollowNode1" presStyleIdx="0" presStyleCnt="3">
        <dgm:presLayoutVars>
          <dgm:bulletEnabled val="1"/>
        </dgm:presLayoutVars>
      </dgm:prSet>
      <dgm:spPr/>
    </dgm:pt>
    <dgm:pt modelId="{0B908238-A76E-4E63-9DED-D230FAF79110}" type="pres">
      <dgm:prSet presAssocID="{679BC859-B4D9-4F42-85A0-E7D79278CF34}" presName="FourConn_2-3" presStyleLbl="fgAccFollowNode1" presStyleIdx="1" presStyleCnt="3">
        <dgm:presLayoutVars>
          <dgm:bulletEnabled val="1"/>
        </dgm:presLayoutVars>
      </dgm:prSet>
      <dgm:spPr/>
    </dgm:pt>
    <dgm:pt modelId="{AB74E395-FF73-40C8-9771-CD931C480302}" type="pres">
      <dgm:prSet presAssocID="{679BC859-B4D9-4F42-85A0-E7D79278CF34}" presName="FourConn_3-4" presStyleLbl="fgAccFollowNode1" presStyleIdx="2" presStyleCnt="3">
        <dgm:presLayoutVars>
          <dgm:bulletEnabled val="1"/>
        </dgm:presLayoutVars>
      </dgm:prSet>
      <dgm:spPr/>
    </dgm:pt>
    <dgm:pt modelId="{5B198104-2383-4E6C-997A-15003D0A92AB}" type="pres">
      <dgm:prSet presAssocID="{679BC859-B4D9-4F42-85A0-E7D79278CF34}" presName="FourNodes_1_text" presStyleLbl="node1" presStyleIdx="3" presStyleCnt="4">
        <dgm:presLayoutVars>
          <dgm:bulletEnabled val="1"/>
        </dgm:presLayoutVars>
      </dgm:prSet>
      <dgm:spPr/>
    </dgm:pt>
    <dgm:pt modelId="{38F3E7EB-DFCD-434A-A6B5-EFC47B3A2532}" type="pres">
      <dgm:prSet presAssocID="{679BC859-B4D9-4F42-85A0-E7D79278CF34}" presName="FourNodes_2_text" presStyleLbl="node1" presStyleIdx="3" presStyleCnt="4">
        <dgm:presLayoutVars>
          <dgm:bulletEnabled val="1"/>
        </dgm:presLayoutVars>
      </dgm:prSet>
      <dgm:spPr/>
    </dgm:pt>
    <dgm:pt modelId="{4E946D39-72AA-4331-AF98-C2A99337D26A}" type="pres">
      <dgm:prSet presAssocID="{679BC859-B4D9-4F42-85A0-E7D79278CF34}" presName="FourNodes_3_text" presStyleLbl="node1" presStyleIdx="3" presStyleCnt="4">
        <dgm:presLayoutVars>
          <dgm:bulletEnabled val="1"/>
        </dgm:presLayoutVars>
      </dgm:prSet>
      <dgm:spPr/>
    </dgm:pt>
    <dgm:pt modelId="{CB93B5FF-4CC9-42C4-A2D5-5C9CB4C90C46}" type="pres">
      <dgm:prSet presAssocID="{679BC859-B4D9-4F42-85A0-E7D79278CF34}" presName="FourNodes_4_text" presStyleLbl="node1" presStyleIdx="3" presStyleCnt="4">
        <dgm:presLayoutVars>
          <dgm:bulletEnabled val="1"/>
        </dgm:presLayoutVars>
      </dgm:prSet>
      <dgm:spPr/>
    </dgm:pt>
  </dgm:ptLst>
  <dgm:cxnLst>
    <dgm:cxn modelId="{9781BE08-7DDF-4473-8AD9-A294B252199B}" type="presOf" srcId="{D297769D-9E63-4A78-84B5-272D73E1D18A}" destId="{1BB4D7C5-CA4C-4917-8EC1-4085BCB67154}" srcOrd="0" destOrd="0" presId="urn:microsoft.com/office/officeart/2005/8/layout/vProcess5"/>
    <dgm:cxn modelId="{72C3D61D-FBDB-43C6-AD94-8525D13EBCD8}" type="presOf" srcId="{91AEA98A-C77A-44D6-99E7-D68B10673B5C}" destId="{AB74E395-FF73-40C8-9771-CD931C480302}" srcOrd="0" destOrd="0" presId="urn:microsoft.com/office/officeart/2005/8/layout/vProcess5"/>
    <dgm:cxn modelId="{30005927-9B00-4780-B423-C108EE33BE27}" type="presOf" srcId="{6D9ECA37-00C0-4FA7-8217-BE7A742F491C}" destId="{7201AE30-D21B-43B5-818D-D0EFA25C9533}" srcOrd="0" destOrd="0" presId="urn:microsoft.com/office/officeart/2005/8/layout/vProcess5"/>
    <dgm:cxn modelId="{30455B3A-4825-46C2-B728-2977AEC74879}" type="presOf" srcId="{15172161-09B1-4B93-94E8-5CD9EF7E40FC}" destId="{DCDEF35B-4D30-4089-8B67-F002A5E82A4C}" srcOrd="0" destOrd="0" presId="urn:microsoft.com/office/officeart/2005/8/layout/vProcess5"/>
    <dgm:cxn modelId="{3B71B765-9040-4599-A643-2627E7DEE2C0}" type="presOf" srcId="{3EF8F76F-38E3-4FF0-85D7-C3529B07B2E9}" destId="{5B198104-2383-4E6C-997A-15003D0A92AB}" srcOrd="1" destOrd="0" presId="urn:microsoft.com/office/officeart/2005/8/layout/vProcess5"/>
    <dgm:cxn modelId="{BD587167-63F2-4703-AF97-D1E2CAC8BA9A}" type="presOf" srcId="{15172161-09B1-4B93-94E8-5CD9EF7E40FC}" destId="{38F3E7EB-DFCD-434A-A6B5-EFC47B3A2532}" srcOrd="1" destOrd="0" presId="urn:microsoft.com/office/officeart/2005/8/layout/vProcess5"/>
    <dgm:cxn modelId="{A23FB771-E80D-43DC-AA95-6881A1790A20}" srcId="{679BC859-B4D9-4F42-85A0-E7D79278CF34}" destId="{3EF8F76F-38E3-4FF0-85D7-C3529B07B2E9}" srcOrd="0" destOrd="0" parTransId="{61473173-8603-4762-B0E0-27953AF3BC1B}" sibTransId="{D23DA06B-7B34-41DD-A281-3845880F4CC2}"/>
    <dgm:cxn modelId="{16C74F72-A2DC-4694-BA4A-90DFAE67E12D}" type="presOf" srcId="{D23DA06B-7B34-41DD-A281-3845880F4CC2}" destId="{AFBCE6F1-9E6B-476E-A6CF-8763B1C2E537}" srcOrd="0" destOrd="0" presId="urn:microsoft.com/office/officeart/2005/8/layout/vProcess5"/>
    <dgm:cxn modelId="{A6910989-6039-4E36-B3F0-D6DF708357D8}" type="presOf" srcId="{679BC859-B4D9-4F42-85A0-E7D79278CF34}" destId="{5C8539EE-7367-4145-A31B-1B3D6BEA1C8B}" srcOrd="0" destOrd="0" presId="urn:microsoft.com/office/officeart/2005/8/layout/vProcess5"/>
    <dgm:cxn modelId="{4AB46590-ACF0-487C-A489-F69ED6FCA4E7}" srcId="{679BC859-B4D9-4F42-85A0-E7D79278CF34}" destId="{D297769D-9E63-4A78-84B5-272D73E1D18A}" srcOrd="3" destOrd="0" parTransId="{C577BBD8-70F7-4B39-947D-40332FEC9ECE}" sibTransId="{37F1411E-5DDD-4D8C-A418-320E49B78153}"/>
    <dgm:cxn modelId="{E0B24098-AE1E-43C6-96F7-65F6C8D2DD9E}" type="presOf" srcId="{6D9ECA37-00C0-4FA7-8217-BE7A742F491C}" destId="{4E946D39-72AA-4331-AF98-C2A99337D26A}" srcOrd="1" destOrd="0" presId="urn:microsoft.com/office/officeart/2005/8/layout/vProcess5"/>
    <dgm:cxn modelId="{EF5150A4-B0C1-43DC-B9B2-37C53B0F4191}" type="presOf" srcId="{85A5FDC9-5022-4356-B4CE-5BCD71D82256}" destId="{0B908238-A76E-4E63-9DED-D230FAF79110}" srcOrd="0" destOrd="0" presId="urn:microsoft.com/office/officeart/2005/8/layout/vProcess5"/>
    <dgm:cxn modelId="{3A7F8AA9-95D2-447C-96B8-9922C09934C8}" type="presOf" srcId="{D297769D-9E63-4A78-84B5-272D73E1D18A}" destId="{CB93B5FF-4CC9-42C4-A2D5-5C9CB4C90C46}" srcOrd="1" destOrd="0" presId="urn:microsoft.com/office/officeart/2005/8/layout/vProcess5"/>
    <dgm:cxn modelId="{FD4010E5-9B11-43BE-AEB8-F7CDBB6D579B}" srcId="{679BC859-B4D9-4F42-85A0-E7D79278CF34}" destId="{15172161-09B1-4B93-94E8-5CD9EF7E40FC}" srcOrd="1" destOrd="0" parTransId="{FC051260-B267-451A-97F6-53C999ED07EA}" sibTransId="{85A5FDC9-5022-4356-B4CE-5BCD71D82256}"/>
    <dgm:cxn modelId="{72D2F2F6-3054-4D58-941A-CDF190B38FE7}" srcId="{679BC859-B4D9-4F42-85A0-E7D79278CF34}" destId="{6D9ECA37-00C0-4FA7-8217-BE7A742F491C}" srcOrd="2" destOrd="0" parTransId="{582E610B-EE96-400A-AC1A-192DF346C1C6}" sibTransId="{91AEA98A-C77A-44D6-99E7-D68B10673B5C}"/>
    <dgm:cxn modelId="{3F0F4FFB-698B-422A-9317-EA8E1CF53E1C}" type="presOf" srcId="{3EF8F76F-38E3-4FF0-85D7-C3529B07B2E9}" destId="{2CF6CC01-3E5E-4883-B5DB-F6EEB86D0C31}" srcOrd="0" destOrd="0" presId="urn:microsoft.com/office/officeart/2005/8/layout/vProcess5"/>
    <dgm:cxn modelId="{5CA1C1F0-73A0-4505-9DCB-12B2E6B5E9DF}" type="presParOf" srcId="{5C8539EE-7367-4145-A31B-1B3D6BEA1C8B}" destId="{CF31DA45-405C-41DC-A69F-7EEF390737FE}" srcOrd="0" destOrd="0" presId="urn:microsoft.com/office/officeart/2005/8/layout/vProcess5"/>
    <dgm:cxn modelId="{CBF4CF42-0A7E-4EA7-A221-F72432AFE359}" type="presParOf" srcId="{5C8539EE-7367-4145-A31B-1B3D6BEA1C8B}" destId="{2CF6CC01-3E5E-4883-B5DB-F6EEB86D0C31}" srcOrd="1" destOrd="0" presId="urn:microsoft.com/office/officeart/2005/8/layout/vProcess5"/>
    <dgm:cxn modelId="{3D9D5E44-50B1-46E3-834A-E92A25403BB5}" type="presParOf" srcId="{5C8539EE-7367-4145-A31B-1B3D6BEA1C8B}" destId="{DCDEF35B-4D30-4089-8B67-F002A5E82A4C}" srcOrd="2" destOrd="0" presId="urn:microsoft.com/office/officeart/2005/8/layout/vProcess5"/>
    <dgm:cxn modelId="{0785584B-4E9D-493F-A73B-39D52BB443A0}" type="presParOf" srcId="{5C8539EE-7367-4145-A31B-1B3D6BEA1C8B}" destId="{7201AE30-D21B-43B5-818D-D0EFA25C9533}" srcOrd="3" destOrd="0" presId="urn:microsoft.com/office/officeart/2005/8/layout/vProcess5"/>
    <dgm:cxn modelId="{DDFBF927-687B-4653-AE16-6AABB6FBA113}" type="presParOf" srcId="{5C8539EE-7367-4145-A31B-1B3D6BEA1C8B}" destId="{1BB4D7C5-CA4C-4917-8EC1-4085BCB67154}" srcOrd="4" destOrd="0" presId="urn:microsoft.com/office/officeart/2005/8/layout/vProcess5"/>
    <dgm:cxn modelId="{19BCE78D-A4D3-4B2D-B043-40368C7E15EF}" type="presParOf" srcId="{5C8539EE-7367-4145-A31B-1B3D6BEA1C8B}" destId="{AFBCE6F1-9E6B-476E-A6CF-8763B1C2E537}" srcOrd="5" destOrd="0" presId="urn:microsoft.com/office/officeart/2005/8/layout/vProcess5"/>
    <dgm:cxn modelId="{85936A80-90A5-40B3-A8D9-812C6B5DE156}" type="presParOf" srcId="{5C8539EE-7367-4145-A31B-1B3D6BEA1C8B}" destId="{0B908238-A76E-4E63-9DED-D230FAF79110}" srcOrd="6" destOrd="0" presId="urn:microsoft.com/office/officeart/2005/8/layout/vProcess5"/>
    <dgm:cxn modelId="{7181B474-22F3-423B-81D9-DE57A334C5F5}" type="presParOf" srcId="{5C8539EE-7367-4145-A31B-1B3D6BEA1C8B}" destId="{AB74E395-FF73-40C8-9771-CD931C480302}" srcOrd="7" destOrd="0" presId="urn:microsoft.com/office/officeart/2005/8/layout/vProcess5"/>
    <dgm:cxn modelId="{071C55C0-8E40-4C97-9D01-08940B115CAD}" type="presParOf" srcId="{5C8539EE-7367-4145-A31B-1B3D6BEA1C8B}" destId="{5B198104-2383-4E6C-997A-15003D0A92AB}" srcOrd="8" destOrd="0" presId="urn:microsoft.com/office/officeart/2005/8/layout/vProcess5"/>
    <dgm:cxn modelId="{629D0B9D-7B5B-47F0-B123-4A1D4E332E07}" type="presParOf" srcId="{5C8539EE-7367-4145-A31B-1B3D6BEA1C8B}" destId="{38F3E7EB-DFCD-434A-A6B5-EFC47B3A2532}" srcOrd="9" destOrd="0" presId="urn:microsoft.com/office/officeart/2005/8/layout/vProcess5"/>
    <dgm:cxn modelId="{67089C87-0432-4266-A573-5BE6FC9FB949}" type="presParOf" srcId="{5C8539EE-7367-4145-A31B-1B3D6BEA1C8B}" destId="{4E946D39-72AA-4331-AF98-C2A99337D26A}" srcOrd="10" destOrd="0" presId="urn:microsoft.com/office/officeart/2005/8/layout/vProcess5"/>
    <dgm:cxn modelId="{FC47FCCC-FF58-4FB3-B8E9-334566A5FA2C}" type="presParOf" srcId="{5C8539EE-7367-4145-A31B-1B3D6BEA1C8B}" destId="{CB93B5FF-4CC9-42C4-A2D5-5C9CB4C90C4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93F86-EBF3-4AC0-B058-358C796D495B}">
      <dsp:nvSpPr>
        <dsp:cNvPr id="0" name=""/>
        <dsp:cNvSpPr/>
      </dsp:nvSpPr>
      <dsp:spPr>
        <a:xfrm>
          <a:off x="0" y="0"/>
          <a:ext cx="6131560" cy="92103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A baseline is a formally approved version of a deliverable that serves as a reference point for further development. It signifies that the deliverable has met predefined quality criteria and is ready for the next stage of the project.</a:t>
          </a:r>
          <a:endParaRPr lang="en-US" sz="900" kern="1200"/>
        </a:p>
      </dsp:txBody>
      <dsp:txXfrm>
        <a:off x="26976" y="26976"/>
        <a:ext cx="5137693" cy="867081"/>
      </dsp:txXfrm>
    </dsp:sp>
    <dsp:sp modelId="{939783B7-A049-476A-9A20-B26E706B6DE1}">
      <dsp:nvSpPr>
        <dsp:cNvPr id="0" name=""/>
        <dsp:cNvSpPr/>
      </dsp:nvSpPr>
      <dsp:spPr>
        <a:xfrm>
          <a:off x="541019" y="1074538"/>
          <a:ext cx="6131560" cy="921033"/>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Before a deliverable is baselined, errors or issues found are generally considered part of the ongoing development and are not formally logged as defects. Once a deliverable is baselined, any subsequent issues are classified as defects and managed through a defined defect management process. </a:t>
          </a:r>
          <a:endParaRPr lang="en-US" sz="900" kern="1200"/>
        </a:p>
      </dsp:txBody>
      <dsp:txXfrm>
        <a:off x="567995" y="1101514"/>
        <a:ext cx="4937916" cy="867081"/>
      </dsp:txXfrm>
    </dsp:sp>
    <dsp:sp modelId="{0259B007-6682-4FA8-95E6-EF526BB0438F}">
      <dsp:nvSpPr>
        <dsp:cNvPr id="0" name=""/>
        <dsp:cNvSpPr/>
      </dsp:nvSpPr>
      <dsp:spPr>
        <a:xfrm>
          <a:off x="1082039" y="2149077"/>
          <a:ext cx="6131560" cy="921033"/>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kern="1200"/>
            <a:t>In the context of defect management, a deliverable baseline is a milestone where a specific version of a product or its component is considered complete and ready for further development work. Once a deliverable is baselined, any further changes to it are subject to change control or configuration management. Defects discovered after a deliverable is baselined are formally logged and tracked as defects, whereas those discovered before are typically addressed as part of the ongoing development process. </a:t>
          </a:r>
          <a:endParaRPr lang="en-US" sz="900" kern="1200"/>
        </a:p>
      </dsp:txBody>
      <dsp:txXfrm>
        <a:off x="1109015" y="2176053"/>
        <a:ext cx="4937916" cy="867081"/>
      </dsp:txXfrm>
    </dsp:sp>
    <dsp:sp modelId="{E62BEEB0-26EE-4FDF-9E8A-FC49D7A60359}">
      <dsp:nvSpPr>
        <dsp:cNvPr id="0" name=""/>
        <dsp:cNvSpPr/>
      </dsp:nvSpPr>
      <dsp:spPr>
        <a:xfrm>
          <a:off x="5532888" y="698450"/>
          <a:ext cx="598671" cy="59867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667589" y="698450"/>
        <a:ext cx="329269" cy="450500"/>
      </dsp:txXfrm>
    </dsp:sp>
    <dsp:sp modelId="{40A18228-2CC3-487F-AA02-6051FEE30A41}">
      <dsp:nvSpPr>
        <dsp:cNvPr id="0" name=""/>
        <dsp:cNvSpPr/>
      </dsp:nvSpPr>
      <dsp:spPr>
        <a:xfrm>
          <a:off x="6073908" y="1766848"/>
          <a:ext cx="598671" cy="598671"/>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08609" y="1766848"/>
        <a:ext cx="329269" cy="450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C57-5294-4770-9556-2B735F1E2067}">
      <dsp:nvSpPr>
        <dsp:cNvPr id="0" name=""/>
        <dsp:cNvSpPr/>
      </dsp:nvSpPr>
      <dsp:spPr>
        <a:xfrm>
          <a:off x="1076637" y="432439"/>
          <a:ext cx="858791" cy="72"/>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3DAE0-AB03-48B8-8758-2478558B8C88}">
      <dsp:nvSpPr>
        <dsp:cNvPr id="0" name=""/>
        <dsp:cNvSpPr/>
      </dsp:nvSpPr>
      <dsp:spPr>
        <a:xfrm>
          <a:off x="1986956" y="360336"/>
          <a:ext cx="98761" cy="185499"/>
        </a:xfrm>
        <a:prstGeom prst="chevron">
          <a:avLst>
            <a:gd name="adj" fmla="val 90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35700-F43A-4365-B8E7-EC75BD0E6BE3}">
      <dsp:nvSpPr>
        <dsp:cNvPr id="0" name=""/>
        <dsp:cNvSpPr/>
      </dsp:nvSpPr>
      <dsp:spPr>
        <a:xfrm>
          <a:off x="536813" y="0"/>
          <a:ext cx="864950" cy="864950"/>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5" tIns="33565" rIns="33565" bIns="33565"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63482" y="126669"/>
        <a:ext cx="611612" cy="611612"/>
      </dsp:txXfrm>
    </dsp:sp>
    <dsp:sp modelId="{976F830B-7F5B-4DE5-96F4-97A2E4846457}">
      <dsp:nvSpPr>
        <dsp:cNvPr id="0" name=""/>
        <dsp:cNvSpPr/>
      </dsp:nvSpPr>
      <dsp:spPr>
        <a:xfrm>
          <a:off x="3148" y="1030550"/>
          <a:ext cx="1932281" cy="1880526"/>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21" tIns="165100" rIns="152421" bIns="165100" numCol="1" spcCol="1270" anchor="t" anchorCtr="0">
          <a:noAutofit/>
        </a:bodyPr>
        <a:lstStyle/>
        <a:p>
          <a:pPr marL="0" lvl="0" indent="0" algn="l" defTabSz="488950">
            <a:lnSpc>
              <a:spcPct val="100000"/>
            </a:lnSpc>
            <a:spcBef>
              <a:spcPct val="0"/>
            </a:spcBef>
            <a:spcAft>
              <a:spcPct val="35000"/>
            </a:spcAft>
            <a:buNone/>
          </a:pPr>
          <a:r>
            <a:rPr lang="en-GB" sz="1100" b="1" i="0" kern="1200"/>
            <a:t>Defect identification</a:t>
          </a:r>
          <a:r>
            <a:rPr lang="en-GB" sz="1100" b="0" i="0" kern="1200"/>
            <a:t>: Identify the defect before it becomes a major issue</a:t>
          </a:r>
          <a:endParaRPr lang="en-US" sz="1100" kern="1200"/>
        </a:p>
      </dsp:txBody>
      <dsp:txXfrm>
        <a:off x="3148" y="1406655"/>
        <a:ext cx="1932281" cy="1504421"/>
      </dsp:txXfrm>
    </dsp:sp>
    <dsp:sp modelId="{91646579-B344-4172-A4FA-34F938C552E9}">
      <dsp:nvSpPr>
        <dsp:cNvPr id="0" name=""/>
        <dsp:cNvSpPr/>
      </dsp:nvSpPr>
      <dsp:spPr>
        <a:xfrm>
          <a:off x="2150127" y="432439"/>
          <a:ext cx="1932281" cy="72"/>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9CCF5-0FCF-4F1B-BCB8-57A4A44B415E}">
      <dsp:nvSpPr>
        <dsp:cNvPr id="0" name=""/>
        <dsp:cNvSpPr/>
      </dsp:nvSpPr>
      <dsp:spPr>
        <a:xfrm>
          <a:off x="4133936" y="360336"/>
          <a:ext cx="98761" cy="185499"/>
        </a:xfrm>
        <a:prstGeom prst="chevron">
          <a:avLst>
            <a:gd name="adj" fmla="val 90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634C6-4D86-4658-A2A9-DE00BE48CE1E}">
      <dsp:nvSpPr>
        <dsp:cNvPr id="0" name=""/>
        <dsp:cNvSpPr/>
      </dsp:nvSpPr>
      <dsp:spPr>
        <a:xfrm>
          <a:off x="2683793" y="0"/>
          <a:ext cx="864950" cy="864950"/>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5" tIns="33565" rIns="33565" bIns="33565"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10462" y="126669"/>
        <a:ext cx="611612" cy="611612"/>
      </dsp:txXfrm>
    </dsp:sp>
    <dsp:sp modelId="{353E919E-71C6-41CE-964B-3BC69A155842}">
      <dsp:nvSpPr>
        <dsp:cNvPr id="0" name=""/>
        <dsp:cNvSpPr/>
      </dsp:nvSpPr>
      <dsp:spPr>
        <a:xfrm>
          <a:off x="2150127" y="1030550"/>
          <a:ext cx="1932281" cy="1880526"/>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21" tIns="165100" rIns="152421" bIns="165100" numCol="1" spcCol="1270" anchor="t" anchorCtr="0">
          <a:noAutofit/>
        </a:bodyPr>
        <a:lstStyle/>
        <a:p>
          <a:pPr marL="0" lvl="0" indent="0" algn="l" defTabSz="488950">
            <a:lnSpc>
              <a:spcPct val="100000"/>
            </a:lnSpc>
            <a:spcBef>
              <a:spcPct val="0"/>
            </a:spcBef>
            <a:spcAft>
              <a:spcPct val="35000"/>
            </a:spcAft>
            <a:buNone/>
          </a:pPr>
          <a:r>
            <a:rPr lang="en-GB" sz="1100" b="1" i="0" kern="1200"/>
            <a:t>Report the defect</a:t>
          </a:r>
          <a:r>
            <a:rPr lang="en-GB" sz="1100" b="0" i="0" kern="1200"/>
            <a:t>: Report the identified defect to the development team for a fix</a:t>
          </a:r>
          <a:endParaRPr lang="en-US" sz="1100" kern="1200"/>
        </a:p>
      </dsp:txBody>
      <dsp:txXfrm>
        <a:off x="2150127" y="1406655"/>
        <a:ext cx="1932281" cy="1504421"/>
      </dsp:txXfrm>
    </dsp:sp>
    <dsp:sp modelId="{5964B1E1-3541-44F9-98C4-970A1C1DC1E5}">
      <dsp:nvSpPr>
        <dsp:cNvPr id="0" name=""/>
        <dsp:cNvSpPr/>
      </dsp:nvSpPr>
      <dsp:spPr>
        <a:xfrm>
          <a:off x="4297106" y="432439"/>
          <a:ext cx="966140" cy="72"/>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4D19C-29EC-4650-9A1D-4D858B27BAFD}">
      <dsp:nvSpPr>
        <dsp:cNvPr id="0" name=""/>
        <dsp:cNvSpPr/>
      </dsp:nvSpPr>
      <dsp:spPr>
        <a:xfrm>
          <a:off x="4830772" y="0"/>
          <a:ext cx="864950" cy="864950"/>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5" tIns="33565" rIns="33565" bIns="33565"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4957441" y="126669"/>
        <a:ext cx="611612" cy="611612"/>
      </dsp:txXfrm>
    </dsp:sp>
    <dsp:sp modelId="{A6C86ACD-4DE9-4DF4-8363-9E8DC869D984}">
      <dsp:nvSpPr>
        <dsp:cNvPr id="0" name=""/>
        <dsp:cNvSpPr/>
      </dsp:nvSpPr>
      <dsp:spPr>
        <a:xfrm>
          <a:off x="4297106" y="1030550"/>
          <a:ext cx="1932281" cy="1880526"/>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21" tIns="165100" rIns="152421" bIns="165100" numCol="1" spcCol="1270" anchor="t" anchorCtr="0">
          <a:noAutofit/>
        </a:bodyPr>
        <a:lstStyle/>
        <a:p>
          <a:pPr marL="0" lvl="0" indent="0" algn="l" defTabSz="488950">
            <a:lnSpc>
              <a:spcPct val="100000"/>
            </a:lnSpc>
            <a:spcBef>
              <a:spcPct val="0"/>
            </a:spcBef>
            <a:spcAft>
              <a:spcPct val="35000"/>
            </a:spcAft>
            <a:buNone/>
          </a:pPr>
          <a:r>
            <a:rPr lang="en-GB" sz="1100" b="1" i="0" kern="1200"/>
            <a:t>Acknowledge</a:t>
          </a:r>
          <a:r>
            <a:rPr lang="en-GB" sz="1100" b="0" i="0" kern="1200"/>
            <a:t>: The development team then validates the defect and proceeds to rectify it</a:t>
          </a:r>
          <a:endParaRPr lang="en-US" sz="1100" kern="1200"/>
        </a:p>
      </dsp:txBody>
      <dsp:txXfrm>
        <a:off x="4297106" y="1406655"/>
        <a:ext cx="1932281" cy="1504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45213-E8D7-465C-BD9A-C624AC92C7D9}">
      <dsp:nvSpPr>
        <dsp:cNvPr id="0" name=""/>
        <dsp:cNvSpPr/>
      </dsp:nvSpPr>
      <dsp:spPr>
        <a:xfrm>
          <a:off x="0" y="2191321"/>
          <a:ext cx="6447234" cy="71924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a:t>Reporting:</a:t>
          </a:r>
          <a:r>
            <a:rPr lang="en-GB" sz="1100" b="0" i="0" kern="1200"/>
            <a:t> Test managers receive reports from developers about resolved bugs and update their status on the database by marking them Closed.</a:t>
          </a:r>
          <a:endParaRPr lang="en-US" sz="1100" kern="1200"/>
        </a:p>
      </dsp:txBody>
      <dsp:txXfrm>
        <a:off x="0" y="2191321"/>
        <a:ext cx="6447234" cy="719240"/>
      </dsp:txXfrm>
    </dsp:sp>
    <dsp:sp modelId="{1FEFAFAA-34D6-4466-B49F-B67C45433DD5}">
      <dsp:nvSpPr>
        <dsp:cNvPr id="0" name=""/>
        <dsp:cNvSpPr/>
      </dsp:nvSpPr>
      <dsp:spPr>
        <a:xfrm rot="10800000">
          <a:off x="0" y="1095918"/>
          <a:ext cx="6447234" cy="110619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a:t>Resolution:</a:t>
          </a:r>
          <a:r>
            <a:rPr lang="en-GB" sz="1100" b="0" i="0" kern="1200"/>
            <a:t> As devs work on fixing defects, Test Managers track the process about the schedule above.</a:t>
          </a:r>
          <a:endParaRPr lang="en-US" sz="1100" kern="1200"/>
        </a:p>
      </dsp:txBody>
      <dsp:txXfrm rot="10800000">
        <a:off x="0" y="1095918"/>
        <a:ext cx="6447234" cy="718770"/>
      </dsp:txXfrm>
    </dsp:sp>
    <dsp:sp modelId="{8D237B5B-3929-477B-A3CF-FAD42192BFB6}">
      <dsp:nvSpPr>
        <dsp:cNvPr id="0" name=""/>
        <dsp:cNvSpPr/>
      </dsp:nvSpPr>
      <dsp:spPr>
        <a:xfrm rot="10800000">
          <a:off x="0" y="0"/>
          <a:ext cx="6447234" cy="1106192"/>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a:t>Allocation:</a:t>
          </a:r>
          <a:r>
            <a:rPr lang="en-GB" sz="1100" b="0" i="0" kern="1200"/>
            <a:t> Each bug is allocated to a developer (ideally the one responsible for creating the software). Remember to change the bug status so the entire team knows that a defect is being dealt with. Create a schedule to fix the whole repertoire of defects based on defect priority.</a:t>
          </a:r>
          <a:endParaRPr lang="en-US" sz="1100" kern="1200"/>
        </a:p>
      </dsp:txBody>
      <dsp:txXfrm rot="10800000">
        <a:off x="0" y="0"/>
        <a:ext cx="6447234" cy="718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E2F5D-FD9C-453A-B28A-30BA792F85BA}">
      <dsp:nvSpPr>
        <dsp:cNvPr id="0" name=""/>
        <dsp:cNvSpPr/>
      </dsp:nvSpPr>
      <dsp:spPr>
        <a:xfrm>
          <a:off x="6340" y="19072"/>
          <a:ext cx="1894978" cy="11369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Corrective and preventive action is taken for process improvement.</a:t>
          </a:r>
          <a:endParaRPr lang="en-US" sz="1000" kern="1200"/>
        </a:p>
      </dsp:txBody>
      <dsp:txXfrm>
        <a:off x="39641" y="52373"/>
        <a:ext cx="1828376" cy="1070385"/>
      </dsp:txXfrm>
    </dsp:sp>
    <dsp:sp modelId="{80A2C918-5AD1-4D7F-9A3A-513E18BA4CE8}">
      <dsp:nvSpPr>
        <dsp:cNvPr id="0" name=""/>
        <dsp:cNvSpPr/>
      </dsp:nvSpPr>
      <dsp:spPr>
        <a:xfrm>
          <a:off x="2068077" y="352588"/>
          <a:ext cx="401735" cy="469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68077" y="446579"/>
        <a:ext cx="281215" cy="281972"/>
      </dsp:txXfrm>
    </dsp:sp>
    <dsp:sp modelId="{A7178DFB-D3CF-4DD3-BF92-3222B15553AE}">
      <dsp:nvSpPr>
        <dsp:cNvPr id="0" name=""/>
        <dsp:cNvSpPr/>
      </dsp:nvSpPr>
      <dsp:spPr>
        <a:xfrm>
          <a:off x="2659310" y="19072"/>
          <a:ext cx="1894978" cy="11369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All defects identified are considered same as a critical defect.</a:t>
          </a:r>
          <a:endParaRPr lang="en-US" sz="1000" kern="1200"/>
        </a:p>
      </dsp:txBody>
      <dsp:txXfrm>
        <a:off x="2692611" y="52373"/>
        <a:ext cx="1828376" cy="1070385"/>
      </dsp:txXfrm>
    </dsp:sp>
    <dsp:sp modelId="{3DDE7FBF-EF37-47C5-A079-DFD2AC09BB8C}">
      <dsp:nvSpPr>
        <dsp:cNvPr id="0" name=""/>
        <dsp:cNvSpPr/>
      </dsp:nvSpPr>
      <dsp:spPr>
        <a:xfrm>
          <a:off x="4721047" y="352588"/>
          <a:ext cx="401735" cy="469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721047" y="446579"/>
        <a:ext cx="281215" cy="281972"/>
      </dsp:txXfrm>
    </dsp:sp>
    <dsp:sp modelId="{20D6F068-370F-4883-922C-DD398D778980}">
      <dsp:nvSpPr>
        <dsp:cNvPr id="0" name=""/>
        <dsp:cNvSpPr/>
      </dsp:nvSpPr>
      <dsp:spPr>
        <a:xfrm>
          <a:off x="5312281" y="19072"/>
          <a:ext cx="1894978" cy="11369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Minor defects give an opportunity to learn how to improve the process prevent the occurrences of any defect which may impact system failure in the future.</a:t>
          </a:r>
          <a:endParaRPr lang="en-US" sz="1000" kern="1200"/>
        </a:p>
      </dsp:txBody>
      <dsp:txXfrm>
        <a:off x="5345582" y="52373"/>
        <a:ext cx="1828376" cy="1070385"/>
      </dsp:txXfrm>
    </dsp:sp>
    <dsp:sp modelId="{70B7DC50-0600-491E-80AF-174FC43663B4}">
      <dsp:nvSpPr>
        <dsp:cNvPr id="0" name=""/>
        <dsp:cNvSpPr/>
      </dsp:nvSpPr>
      <dsp:spPr>
        <a:xfrm rot="5400000">
          <a:off x="6058902" y="1288708"/>
          <a:ext cx="401735" cy="469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6118784" y="1322817"/>
        <a:ext cx="281972" cy="281215"/>
      </dsp:txXfrm>
    </dsp:sp>
    <dsp:sp modelId="{E206D45E-6A19-4BF1-8121-E37327AC6750}">
      <dsp:nvSpPr>
        <dsp:cNvPr id="0" name=""/>
        <dsp:cNvSpPr/>
      </dsp:nvSpPr>
      <dsp:spPr>
        <a:xfrm>
          <a:off x="5312281" y="1914051"/>
          <a:ext cx="1894978" cy="11369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For process improvement, everyone in the project needs to look back and check from where the defect was originated.</a:t>
          </a:r>
          <a:endParaRPr lang="en-US" sz="1000" kern="1200"/>
        </a:p>
      </dsp:txBody>
      <dsp:txXfrm>
        <a:off x="5345582" y="1947352"/>
        <a:ext cx="1828376" cy="1070385"/>
      </dsp:txXfrm>
    </dsp:sp>
    <dsp:sp modelId="{16234C3E-3C7C-4EBA-B6DA-E22D8980B0C1}">
      <dsp:nvSpPr>
        <dsp:cNvPr id="0" name=""/>
        <dsp:cNvSpPr/>
      </dsp:nvSpPr>
      <dsp:spPr>
        <a:xfrm rot="10800000">
          <a:off x="4743787" y="2247567"/>
          <a:ext cx="401735" cy="469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864307" y="2341558"/>
        <a:ext cx="281215" cy="281972"/>
      </dsp:txXfrm>
    </dsp:sp>
    <dsp:sp modelId="{87502E3B-A28D-42E9-93C7-04AE3D34E9ED}">
      <dsp:nvSpPr>
        <dsp:cNvPr id="0" name=""/>
        <dsp:cNvSpPr/>
      </dsp:nvSpPr>
      <dsp:spPr>
        <a:xfrm>
          <a:off x="2659310" y="1914051"/>
          <a:ext cx="1894978" cy="11369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Review process which may catch the defects early in the process which are less expensive.</a:t>
          </a:r>
          <a:endParaRPr lang="en-US" sz="1000" kern="1200"/>
        </a:p>
      </dsp:txBody>
      <dsp:txXfrm>
        <a:off x="2692611" y="1947352"/>
        <a:ext cx="1828376" cy="1070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6CC01-3E5E-4883-B5DB-F6EEB86D0C31}">
      <dsp:nvSpPr>
        <dsp:cNvPr id="0" name=""/>
        <dsp:cNvSpPr/>
      </dsp:nvSpPr>
      <dsp:spPr>
        <a:xfrm>
          <a:off x="0" y="0"/>
          <a:ext cx="5157787" cy="64043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a:t>Increased Visibility</a:t>
          </a:r>
          <a:r>
            <a:rPr lang="en-GB" sz="900" kern="1200"/>
            <a:t>: A defect life cycle gives transparency into the current status of all open defects. Everyone knows if an issue is still being diagnosed, assigned to a developer, waiting to be tested or closed out.</a:t>
          </a:r>
          <a:endParaRPr lang="en-US" sz="900" kern="1200"/>
        </a:p>
      </dsp:txBody>
      <dsp:txXfrm>
        <a:off x="18758" y="18758"/>
        <a:ext cx="4412588" cy="602920"/>
      </dsp:txXfrm>
    </dsp:sp>
    <dsp:sp modelId="{DCDEF35B-4D30-4089-8B67-F002A5E82A4C}">
      <dsp:nvSpPr>
        <dsp:cNvPr id="0" name=""/>
        <dsp:cNvSpPr/>
      </dsp:nvSpPr>
      <dsp:spPr>
        <a:xfrm>
          <a:off x="431964" y="756880"/>
          <a:ext cx="5157787" cy="64043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a:t>Accountability</a:t>
          </a:r>
          <a:r>
            <a:rPr lang="en-GB" sz="900" kern="1200"/>
            <a:t>: Assigning a defect to an owner and tracking it through to resolution ensures that it does not fall through the cracks. This accountability helps drive faster defect turnaround times.</a:t>
          </a:r>
          <a:endParaRPr lang="en-US" sz="900" kern="1200"/>
        </a:p>
      </dsp:txBody>
      <dsp:txXfrm>
        <a:off x="450722" y="775638"/>
        <a:ext cx="4272022" cy="602920"/>
      </dsp:txXfrm>
    </dsp:sp>
    <dsp:sp modelId="{7201AE30-D21B-43B5-818D-D0EFA25C9533}">
      <dsp:nvSpPr>
        <dsp:cNvPr id="0" name=""/>
        <dsp:cNvSpPr/>
      </dsp:nvSpPr>
      <dsp:spPr>
        <a:xfrm>
          <a:off x="857482" y="1513760"/>
          <a:ext cx="5157787" cy="64043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a:t>Continuous Improvement</a:t>
          </a:r>
          <a:r>
            <a:rPr lang="en-GB" sz="900" kern="1200"/>
            <a:t>: Analyzing defect metrics like open defect counts, aging and closure rates helps uncover problem areas. Teams can then focus process improvements on areas that will have the biggest quality impact.</a:t>
          </a:r>
          <a:endParaRPr lang="en-US" sz="900" kern="1200"/>
        </a:p>
      </dsp:txBody>
      <dsp:txXfrm>
        <a:off x="876240" y="1532518"/>
        <a:ext cx="4278469" cy="602920"/>
      </dsp:txXfrm>
    </dsp:sp>
    <dsp:sp modelId="{1BB4D7C5-CA4C-4917-8EC1-4085BCB67154}">
      <dsp:nvSpPr>
        <dsp:cNvPr id="0" name=""/>
        <dsp:cNvSpPr/>
      </dsp:nvSpPr>
      <dsp:spPr>
        <a:xfrm>
          <a:off x="1289446" y="2270640"/>
          <a:ext cx="5157787" cy="64043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a:t>Higher Customer Satisfaction</a:t>
          </a:r>
          <a:r>
            <a:rPr lang="en-GB" sz="900" kern="1200"/>
            <a:t>: Fixing defects faster and with fewer regressions means customers are more likely to have a positive experience, thus boosting satisfaction and retention.</a:t>
          </a:r>
          <a:endParaRPr lang="en-US" sz="900" kern="1200"/>
        </a:p>
      </dsp:txBody>
      <dsp:txXfrm>
        <a:off x="1308204" y="2289398"/>
        <a:ext cx="4272022" cy="602920"/>
      </dsp:txXfrm>
    </dsp:sp>
    <dsp:sp modelId="{AFBCE6F1-9E6B-476E-A6CF-8763B1C2E537}">
      <dsp:nvSpPr>
        <dsp:cNvPr id="0" name=""/>
        <dsp:cNvSpPr/>
      </dsp:nvSpPr>
      <dsp:spPr>
        <a:xfrm>
          <a:off x="4741503" y="490516"/>
          <a:ext cx="416284" cy="41628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835167" y="490516"/>
        <a:ext cx="228956" cy="313254"/>
      </dsp:txXfrm>
    </dsp:sp>
    <dsp:sp modelId="{0B908238-A76E-4E63-9DED-D230FAF79110}">
      <dsp:nvSpPr>
        <dsp:cNvPr id="0" name=""/>
        <dsp:cNvSpPr/>
      </dsp:nvSpPr>
      <dsp:spPr>
        <a:xfrm>
          <a:off x="5173467" y="1247396"/>
          <a:ext cx="416284" cy="416284"/>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267131" y="1247396"/>
        <a:ext cx="228956" cy="313254"/>
      </dsp:txXfrm>
    </dsp:sp>
    <dsp:sp modelId="{AB74E395-FF73-40C8-9771-CD931C480302}">
      <dsp:nvSpPr>
        <dsp:cNvPr id="0" name=""/>
        <dsp:cNvSpPr/>
      </dsp:nvSpPr>
      <dsp:spPr>
        <a:xfrm>
          <a:off x="5598985" y="2004276"/>
          <a:ext cx="416284" cy="416284"/>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692649" y="2004276"/>
        <a:ext cx="228956" cy="3132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6E658-DFA4-454B-9CF8-3E7209536B5A}" type="datetimeFigureOut">
              <a:rPr lang="en-US" smtClean="0"/>
              <a:t>7/24/2025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EC9C2-4C33-E646-81C1-6359E4D0E351}" type="slidenum">
              <a:rPr lang="en-US" smtClean="0"/>
              <a:t>‹#›</a:t>
            </a:fld>
            <a:endParaRPr lang="en-US"/>
          </a:p>
        </p:txBody>
      </p:sp>
    </p:spTree>
    <p:extLst>
      <p:ext uri="{BB962C8B-B14F-4D97-AF65-F5344CB8AC3E}">
        <p14:creationId xmlns:p14="http://schemas.microsoft.com/office/powerpoint/2010/main" val="948603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947FA-5F7E-F244-A062-03847338A859}" type="datetimeFigureOut">
              <a:rPr lang="en-US" smtClean="0"/>
              <a:t>7/24/2025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0C3B7-16F2-9445-91CE-7DC007D7ECE2}" type="slidenum">
              <a:rPr lang="en-US" smtClean="0"/>
              <a:t>‹#›</a:t>
            </a:fld>
            <a:endParaRPr lang="en-US"/>
          </a:p>
        </p:txBody>
      </p:sp>
    </p:spTree>
    <p:extLst>
      <p:ext uri="{BB962C8B-B14F-4D97-AF65-F5344CB8AC3E}">
        <p14:creationId xmlns:p14="http://schemas.microsoft.com/office/powerpoint/2010/main" val="12469422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233904960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195093922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latin typeface="Arial"/>
              </a:rPr>
              <a:t>”</a:t>
            </a:r>
            <a:endParaRPr lang="en-US" sz="1350">
              <a:solidFill>
                <a:schemeClr val="accent1">
                  <a:lumMod val="60000"/>
                  <a:lumOff val="40000"/>
                </a:schemeClr>
              </a:solidFill>
              <a:latin typeface="Arial"/>
            </a:endParaRPr>
          </a:p>
        </p:txBody>
      </p:sp>
    </p:spTree>
    <p:extLst>
      <p:ext uri="{BB962C8B-B14F-4D97-AF65-F5344CB8AC3E}">
        <p14:creationId xmlns:p14="http://schemas.microsoft.com/office/powerpoint/2010/main" val="32203848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80544976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658625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255245898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347140549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238728616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Layout">
    <p:spTree>
      <p:nvGrpSpPr>
        <p:cNvPr id="1" name=""/>
        <p:cNvGrpSpPr/>
        <p:nvPr/>
      </p:nvGrpSpPr>
      <p:grpSpPr>
        <a:xfrm>
          <a:off x="0" y="0"/>
          <a:ext cx="0" cy="0"/>
          <a:chOff x="0" y="0"/>
          <a:chExt cx="0" cy="0"/>
        </a:xfrm>
      </p:grpSpPr>
      <p:sp>
        <p:nvSpPr>
          <p:cNvPr id="10" name="Text Placeholder 2"/>
          <p:cNvSpPr>
            <a:spLocks noGrp="1"/>
          </p:cNvSpPr>
          <p:nvPr>
            <p:ph type="body" sz="quarter" idx="10"/>
          </p:nvPr>
        </p:nvSpPr>
        <p:spPr>
          <a:xfrm>
            <a:off x="255055" y="4361945"/>
            <a:ext cx="6772275" cy="400558"/>
          </a:xfrm>
        </p:spPr>
        <p:txBody>
          <a:bodyPr>
            <a:noAutofit/>
          </a:bodyPr>
          <a:lstStyle>
            <a:lvl1pPr marL="0" indent="0">
              <a:buNone/>
              <a:defRPr sz="2000" baseline="0">
                <a:solidFill>
                  <a:schemeClr val="accent1"/>
                </a:solidFill>
                <a:latin typeface="Arial"/>
                <a:cs typeface="Arial"/>
              </a:defRPr>
            </a:lvl1pPr>
            <a:lvl2pPr marL="0" indent="0">
              <a:buFont typeface="Arial"/>
              <a:buNone/>
              <a:defRPr sz="1400" b="1">
                <a:solidFill>
                  <a:schemeClr val="accent1"/>
                </a:solidFill>
                <a:latin typeface="Arial"/>
                <a:cs typeface="Arial"/>
              </a:defRPr>
            </a:lvl2pPr>
            <a:lvl3pPr marL="914400" indent="0">
              <a:buNone/>
              <a:defRPr>
                <a:solidFill>
                  <a:schemeClr val="accent1"/>
                </a:solidFill>
                <a:latin typeface="Arial"/>
                <a:cs typeface="Arial"/>
              </a:defRPr>
            </a:lvl3pPr>
            <a:lvl4pPr marL="1371600" indent="0">
              <a:buNone/>
              <a:defRPr>
                <a:solidFill>
                  <a:schemeClr val="accent1"/>
                </a:solidFill>
                <a:latin typeface="Arial"/>
                <a:cs typeface="Arial"/>
              </a:defRPr>
            </a:lvl4pPr>
            <a:lvl5pPr marL="1828800" indent="0">
              <a:buNone/>
              <a:defRPr>
                <a:solidFill>
                  <a:schemeClr val="accent1"/>
                </a:solidFill>
                <a:latin typeface="Arial"/>
                <a:cs typeface="Arial"/>
              </a:defRPr>
            </a:lvl5pPr>
          </a:lstStyle>
          <a:p>
            <a:pPr lvl="0"/>
            <a:r>
              <a:rPr lang="en-US"/>
              <a:t>Click to edit Master text styles</a:t>
            </a:r>
          </a:p>
        </p:txBody>
      </p:sp>
      <p:sp>
        <p:nvSpPr>
          <p:cNvPr id="11" name="Text Placeholder 16"/>
          <p:cNvSpPr>
            <a:spLocks noGrp="1"/>
          </p:cNvSpPr>
          <p:nvPr>
            <p:ph type="body" sz="quarter" idx="11"/>
          </p:nvPr>
        </p:nvSpPr>
        <p:spPr>
          <a:xfrm>
            <a:off x="6625185" y="4796963"/>
            <a:ext cx="2354086" cy="248578"/>
          </a:xfrm>
        </p:spPr>
        <p:txBody>
          <a:bodyPr>
            <a:noAutofit/>
          </a:bodyPr>
          <a:lstStyle>
            <a:lvl1pPr marL="0" indent="0" algn="r">
              <a:buNone/>
              <a:defRPr sz="1000">
                <a:solidFill>
                  <a:srgbClr val="00548B"/>
                </a:solidFill>
                <a:latin typeface="Arial"/>
                <a:cs typeface="Arial"/>
              </a:defRPr>
            </a:lvl1pPr>
            <a:lvl2pPr marL="457200" indent="0">
              <a:buNone/>
              <a:defRPr sz="1200">
                <a:solidFill>
                  <a:srgbClr val="00548B"/>
                </a:solidFill>
              </a:defRPr>
            </a:lvl2pPr>
            <a:lvl3pPr marL="914400" indent="0">
              <a:buNone/>
              <a:defRPr sz="1200">
                <a:solidFill>
                  <a:srgbClr val="00548B"/>
                </a:solidFill>
              </a:defRPr>
            </a:lvl3pPr>
            <a:lvl4pPr marL="1371600" indent="0">
              <a:buNone/>
              <a:defRPr sz="1200">
                <a:solidFill>
                  <a:srgbClr val="00548B"/>
                </a:solidFill>
              </a:defRPr>
            </a:lvl4pPr>
            <a:lvl5pPr marL="1828800" indent="0">
              <a:buNone/>
              <a:defRPr sz="1200">
                <a:solidFill>
                  <a:srgbClr val="00548B"/>
                </a:solidFill>
              </a:defRPr>
            </a:lvl5pPr>
          </a:lstStyle>
          <a:p>
            <a:pPr lvl="0"/>
            <a:r>
              <a:rPr lang="en-US"/>
              <a:t>Click to edit Master text styles</a:t>
            </a:r>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468" b="6832"/>
          <a:stretch/>
        </p:blipFill>
        <p:spPr>
          <a:xfrm>
            <a:off x="0" y="-28575"/>
            <a:ext cx="9144000" cy="4286250"/>
          </a:xfrm>
          <a:prstGeom prst="rect">
            <a:avLst/>
          </a:prstGeom>
        </p:spPr>
      </p:pic>
      <p:sp>
        <p:nvSpPr>
          <p:cNvPr id="13" name="Rectangle 12"/>
          <p:cNvSpPr/>
          <p:nvPr/>
        </p:nvSpPr>
        <p:spPr>
          <a:xfrm>
            <a:off x="0" y="3246730"/>
            <a:ext cx="4540250" cy="1005340"/>
          </a:xfrm>
          <a:prstGeom prst="rect">
            <a:avLst/>
          </a:prstGeom>
          <a:solidFill>
            <a:srgbClr val="153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87" y="3665249"/>
            <a:ext cx="4053868" cy="381000"/>
          </a:xfrm>
          <a:prstGeom prst="rect">
            <a:avLst/>
          </a:prstGeom>
        </p:spPr>
      </p:pic>
      <p:sp>
        <p:nvSpPr>
          <p:cNvPr id="3" name="Text Placeholder 2"/>
          <p:cNvSpPr>
            <a:spLocks noGrp="1"/>
          </p:cNvSpPr>
          <p:nvPr>
            <p:ph type="body" sz="quarter" idx="12" hasCustomPrompt="1"/>
          </p:nvPr>
        </p:nvSpPr>
        <p:spPr>
          <a:xfrm>
            <a:off x="254229" y="4721228"/>
            <a:ext cx="6721475" cy="717550"/>
          </a:xfrm>
        </p:spPr>
        <p:txBody>
          <a:bodyPr/>
          <a:lstStyle>
            <a:lvl1pPr marL="0" indent="0">
              <a:buFontTx/>
              <a:buNone/>
              <a:defRPr sz="1600">
                <a:solidFill>
                  <a:schemeClr val="accent1"/>
                </a:solidFill>
              </a:defRPr>
            </a:lvl1pPr>
            <a:lvl2pPr marL="231775" indent="0">
              <a:buFontTx/>
              <a:buNone/>
              <a:defRPr sz="1400">
                <a:solidFill>
                  <a:schemeClr val="accent1"/>
                </a:solidFill>
              </a:defRPr>
            </a:lvl2pPr>
            <a:lvl3pPr marL="514350" indent="0">
              <a:buFontTx/>
              <a:buNone/>
              <a:defRPr sz="1400">
                <a:solidFill>
                  <a:schemeClr val="accent1"/>
                </a:solidFill>
              </a:defRPr>
            </a:lvl3pPr>
            <a:lvl4pPr marL="688975" indent="0">
              <a:buFontTx/>
              <a:buNone/>
              <a:defRPr sz="1400">
                <a:solidFill>
                  <a:schemeClr val="accent1"/>
                </a:solidFill>
              </a:defRPr>
            </a:lvl4pPr>
            <a:lvl5pPr marL="971550" indent="0">
              <a:buFontTx/>
              <a:buNone/>
              <a:defRPr sz="1400">
                <a:solidFill>
                  <a:schemeClr val="accent1"/>
                </a:solidFill>
              </a:defRPr>
            </a:lvl5pPr>
          </a:lstStyle>
          <a:p>
            <a:pPr lvl="0"/>
            <a:r>
              <a:rPr lang="en-US"/>
              <a:t>Presenter Name – Presenter Title</a:t>
            </a:r>
          </a:p>
        </p:txBody>
      </p:sp>
    </p:spTree>
    <p:extLst>
      <p:ext uri="{BB962C8B-B14F-4D97-AF65-F5344CB8AC3E}">
        <p14:creationId xmlns:p14="http://schemas.microsoft.com/office/powerpoint/2010/main" val="31324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700" y="124514"/>
            <a:ext cx="4367201" cy="664781"/>
          </a:xfrm>
        </p:spPr>
        <p:txBody>
          <a:bodyPr>
            <a:noAutofit/>
          </a:bodyPr>
          <a:lstStyle/>
          <a:p>
            <a:r>
              <a:rPr lang="en-US"/>
              <a:t>CLICK TO EDIT MASTER TITLE STYLE</a:t>
            </a:r>
          </a:p>
        </p:txBody>
      </p:sp>
      <p:sp>
        <p:nvSpPr>
          <p:cNvPr id="10" name="Slide Number Placeholder 5"/>
          <p:cNvSpPr>
            <a:spLocks noGrp="1"/>
          </p:cNvSpPr>
          <p:nvPr>
            <p:ph type="sldNum" sz="quarter" idx="4"/>
          </p:nvPr>
        </p:nvSpPr>
        <p:spPr>
          <a:xfrm>
            <a:off x="274638" y="4907406"/>
            <a:ext cx="279400" cy="273844"/>
          </a:xfrm>
          <a:prstGeom prst="rect">
            <a:avLst/>
          </a:prstGeom>
        </p:spPr>
        <p:txBody>
          <a:bodyPr vert="horz" lIns="0" tIns="0" rIns="0" bIns="0" rtlCol="0" anchor="ctr"/>
          <a:lstStyle>
            <a:lvl1pPr algn="l">
              <a:defRPr sz="600">
                <a:solidFill>
                  <a:schemeClr val="tx1">
                    <a:tint val="75000"/>
                  </a:schemeClr>
                </a:solidFill>
                <a:latin typeface="Arial"/>
                <a:cs typeface="Arial"/>
              </a:defRPr>
            </a:lvl1pPr>
          </a:lstStyle>
          <a:p>
            <a:fld id="{4C27EB8B-D1FE-ED46-AC87-6B0F7FF792E3}"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3179" y="4906412"/>
            <a:ext cx="2309034" cy="211442"/>
          </a:xfrm>
          <a:prstGeom prst="rect">
            <a:avLst/>
          </a:prstGeom>
        </p:spPr>
      </p:pic>
      <p:sp>
        <p:nvSpPr>
          <p:cNvPr id="13" name="Footer Placeholder 4"/>
          <p:cNvSpPr>
            <a:spLocks noGrp="1"/>
          </p:cNvSpPr>
          <p:nvPr>
            <p:ph type="ftr" sz="quarter" idx="3"/>
          </p:nvPr>
        </p:nvSpPr>
        <p:spPr>
          <a:xfrm>
            <a:off x="558800" y="4866005"/>
            <a:ext cx="2895600" cy="365125"/>
          </a:xfrm>
          <a:prstGeom prst="rect">
            <a:avLst/>
          </a:prstGeom>
        </p:spPr>
        <p:txBody>
          <a:bodyPr vert="horz" lIns="91440" tIns="45720" rIns="91440" bIns="45720" rtlCol="0" anchor="ctr"/>
          <a:lstStyle>
            <a:lvl1pPr algn="l">
              <a:defRPr sz="600">
                <a:solidFill>
                  <a:schemeClr val="tx1">
                    <a:tint val="75000"/>
                  </a:schemeClr>
                </a:solidFill>
                <a:latin typeface="Arial"/>
                <a:cs typeface="Arial"/>
              </a:defRPr>
            </a:lvl1pPr>
          </a:lstStyle>
          <a:p>
            <a:r>
              <a:rPr lang="en-US">
                <a:solidFill>
                  <a:srgbClr val="595A5A">
                    <a:tint val="75000"/>
                  </a:srgbClr>
                </a:solidFill>
              </a:rPr>
              <a:t>CUBIC PROPRIETARY   |   Overview</a:t>
            </a:r>
            <a:endParaRPr lang="en-US" i="1">
              <a:solidFill>
                <a:srgbClr val="595A5A">
                  <a:tint val="75000"/>
                </a:srgbClr>
              </a:solidFill>
            </a:endParaRPr>
          </a:p>
        </p:txBody>
      </p:sp>
      <p:sp>
        <p:nvSpPr>
          <p:cNvPr id="8" name="Content Placeholder 2"/>
          <p:cNvSpPr>
            <a:spLocks noGrp="1"/>
          </p:cNvSpPr>
          <p:nvPr>
            <p:ph idx="1"/>
          </p:nvPr>
        </p:nvSpPr>
        <p:spPr>
          <a:xfrm>
            <a:off x="166700" y="1146429"/>
            <a:ext cx="4367201" cy="3547806"/>
          </a:xfrm>
        </p:spPr>
        <p:txBody>
          <a:bodyPr/>
          <a:lstStyle>
            <a:lvl1pPr>
              <a:spcAft>
                <a:spcPts val="1800"/>
              </a:spcAft>
              <a:defRPr sz="1800">
                <a:solidFill>
                  <a:srgbClr val="595A5A"/>
                </a:solidFill>
              </a:defRPr>
            </a:lvl1pPr>
            <a:lvl2pPr>
              <a:defRPr>
                <a:solidFill>
                  <a:srgbClr val="595A5A"/>
                </a:solidFill>
              </a:defRPr>
            </a:lvl2pPr>
            <a:lvl3pPr>
              <a:defRPr>
                <a:solidFill>
                  <a:srgbClr val="595A5A"/>
                </a:solidFill>
              </a:defRPr>
            </a:lvl3pPr>
            <a:lvl4pPr>
              <a:defRPr>
                <a:solidFill>
                  <a:srgbClr val="595A5A"/>
                </a:solidFill>
              </a:defRPr>
            </a:lvl4pPr>
            <a:lvl5pPr>
              <a:spcAft>
                <a:spcPts val="1800"/>
              </a:spcAft>
              <a:defRPr>
                <a:solidFill>
                  <a:srgbClr val="595A5A"/>
                </a:solidFill>
              </a:defRPr>
            </a:lvl5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7600" y="4939608"/>
            <a:ext cx="1950212" cy="178245"/>
          </a:xfrm>
          <a:prstGeom prst="rect">
            <a:avLst/>
          </a:prstGeom>
        </p:spPr>
      </p:pic>
      <p:sp>
        <p:nvSpPr>
          <p:cNvPr id="9" name="Content Placeholder 24"/>
          <p:cNvSpPr txBox="1">
            <a:spLocks/>
          </p:cNvSpPr>
          <p:nvPr userDrawn="1"/>
        </p:nvSpPr>
        <p:spPr bwMode="auto">
          <a:xfrm>
            <a:off x="4551622" y="1"/>
            <a:ext cx="4592378" cy="5143499"/>
          </a:xfrm>
          <a:prstGeom prst="rect">
            <a:avLst/>
          </a:prstGeom>
          <a:gradFill flip="none" rotWithShape="1">
            <a:gsLst>
              <a:gs pos="0">
                <a:schemeClr val="accent1"/>
              </a:gs>
              <a:gs pos="100000">
                <a:schemeClr val="accent2"/>
              </a:gs>
            </a:gsLst>
            <a:lin ang="0" scaled="1"/>
            <a:tileRect/>
          </a:gradFill>
          <a:ln w="9525">
            <a:noFill/>
            <a:miter lim="800000"/>
            <a:headEnd/>
            <a:tailEnd/>
          </a:ln>
        </p:spPr>
        <p:txBody>
          <a:bodyPr vert="horz" wrap="square" lIns="457200" tIns="137160" rIns="182880" bIns="137160" numCol="1" anchor="ctr" anchorCtr="0" compatLnSpc="1">
            <a:prstTxWarp prst="textNoShape">
              <a:avLst/>
            </a:prstTxWarp>
            <a:noAutofit/>
          </a:bodyPr>
          <a:lstStyle>
            <a:lvl1pPr marL="342900" indent="-342900" algn="l" defTabSz="457200" rtl="0" eaLnBrk="0" fontAlgn="base" hangingPunct="0">
              <a:spcBef>
                <a:spcPct val="20000"/>
              </a:spcBef>
              <a:spcAft>
                <a:spcPct val="0"/>
              </a:spcAft>
              <a:buClr>
                <a:srgbClr val="404040"/>
              </a:buClr>
              <a:buFont typeface="Arial" pitchFamily="34" charset="0"/>
              <a:buChar char="•"/>
              <a:defRPr sz="2400" kern="1200">
                <a:solidFill>
                  <a:srgbClr val="404040"/>
                </a:solidFill>
                <a:latin typeface="+mn-lt"/>
                <a:ea typeface="ＭＳ Ｐゴシック" charset="0"/>
                <a:cs typeface="ＭＳ Ｐゴシック"/>
              </a:defRPr>
            </a:lvl1pPr>
            <a:lvl2pPr marL="742950" indent="-285750" algn="l" defTabSz="457200" rtl="0" eaLnBrk="0" fontAlgn="base" hangingPunct="0">
              <a:spcBef>
                <a:spcPct val="20000"/>
              </a:spcBef>
              <a:spcAft>
                <a:spcPct val="0"/>
              </a:spcAft>
              <a:buClr>
                <a:srgbClr val="404040"/>
              </a:buClr>
              <a:buFont typeface="Arial" pitchFamily="34" charset="0"/>
              <a:buChar char="–"/>
              <a:defRPr sz="2400" kern="1200">
                <a:solidFill>
                  <a:srgbClr val="404040"/>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Clr>
                <a:srgbClr val="404040"/>
              </a:buClr>
              <a:buFont typeface="Arial" pitchFamily="34" charset="0"/>
              <a:buChar char="•"/>
              <a:defRPr sz="2400" kern="1200">
                <a:solidFill>
                  <a:srgbClr val="404040"/>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Clr>
                <a:srgbClr val="404040"/>
              </a:buClr>
              <a:buFont typeface="Arial" pitchFamily="34" charset="0"/>
              <a:buChar char="–"/>
              <a:defRPr sz="2400" kern="1200">
                <a:solidFill>
                  <a:srgbClr val="404040"/>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Clr>
                <a:srgbClr val="404040"/>
              </a:buClr>
              <a:buFont typeface="Arial" pitchFamily="34" charset="0"/>
              <a:buChar char="»"/>
              <a:defRPr sz="2400" kern="1200">
                <a:solidFill>
                  <a:srgbClr val="404040"/>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000"/>
              </a:spcAft>
              <a:buClr>
                <a:schemeClr val="bg1"/>
              </a:buClr>
              <a:buNone/>
              <a:tabLst>
                <a:tab pos="231775" algn="l"/>
              </a:tabLst>
            </a:pPr>
            <a:endParaRPr lang="en-US" sz="120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9451" y="4939608"/>
            <a:ext cx="1946509" cy="178245"/>
          </a:xfrm>
          <a:prstGeom prst="rect">
            <a:avLst/>
          </a:prstGeom>
        </p:spPr>
      </p:pic>
    </p:spTree>
    <p:extLst>
      <p:ext uri="{BB962C8B-B14F-4D97-AF65-F5344CB8AC3E}">
        <p14:creationId xmlns:p14="http://schemas.microsoft.com/office/powerpoint/2010/main" val="335658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2444" y="0"/>
            <a:ext cx="4261556" cy="5143500"/>
          </a:xfrm>
        </p:spPr>
        <p:txBody>
          <a:bodyPr/>
          <a:lstStyle/>
          <a:p>
            <a:r>
              <a:rPr lang="en-US"/>
              <a:t>Click icon to add picture</a:t>
            </a:r>
          </a:p>
        </p:txBody>
      </p:sp>
      <p:sp>
        <p:nvSpPr>
          <p:cNvPr id="7" name="Rectangle 6"/>
          <p:cNvSpPr/>
          <p:nvPr userDrawn="1"/>
        </p:nvSpPr>
        <p:spPr>
          <a:xfrm>
            <a:off x="0" y="0"/>
            <a:ext cx="4924778" cy="51435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6700" y="124514"/>
            <a:ext cx="4367201" cy="664781"/>
          </a:xfrm>
        </p:spPr>
        <p:txBody>
          <a:bodyPr>
            <a:noAutofit/>
          </a:bodyPr>
          <a:lstStyle>
            <a:lvl1pPr>
              <a:defRPr>
                <a:solidFill>
                  <a:schemeClr val="bg1"/>
                </a:solidFill>
              </a:defRPr>
            </a:lvl1pPr>
          </a:lstStyle>
          <a:p>
            <a:r>
              <a:rPr lang="en-US"/>
              <a:t>CLICK TO EDIT MASTER TITLE STYLE</a:t>
            </a:r>
          </a:p>
        </p:txBody>
      </p:sp>
      <p:sp>
        <p:nvSpPr>
          <p:cNvPr id="10" name="Slide Number Placeholder 5"/>
          <p:cNvSpPr>
            <a:spLocks noGrp="1"/>
          </p:cNvSpPr>
          <p:nvPr>
            <p:ph type="sldNum" sz="quarter" idx="4"/>
          </p:nvPr>
        </p:nvSpPr>
        <p:spPr>
          <a:xfrm>
            <a:off x="274638" y="4907406"/>
            <a:ext cx="279400" cy="273844"/>
          </a:xfrm>
          <a:prstGeom prst="rect">
            <a:avLst/>
          </a:prstGeom>
        </p:spPr>
        <p:txBody>
          <a:bodyPr vert="horz" lIns="0" tIns="0" rIns="0" bIns="0" rtlCol="0" anchor="ctr"/>
          <a:lstStyle>
            <a:lvl1pPr algn="l">
              <a:defRPr sz="600">
                <a:solidFill>
                  <a:schemeClr val="tx1">
                    <a:tint val="75000"/>
                  </a:schemeClr>
                </a:solidFill>
                <a:latin typeface="Arial"/>
                <a:cs typeface="Arial"/>
              </a:defRPr>
            </a:lvl1pPr>
          </a:lstStyle>
          <a:p>
            <a:fld id="{4C27EB8B-D1FE-ED46-AC87-6B0F7FF792E3}"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3179" y="4906412"/>
            <a:ext cx="2309034" cy="211442"/>
          </a:xfrm>
          <a:prstGeom prst="rect">
            <a:avLst/>
          </a:prstGeom>
        </p:spPr>
      </p:pic>
      <p:sp>
        <p:nvSpPr>
          <p:cNvPr id="13" name="Footer Placeholder 4"/>
          <p:cNvSpPr>
            <a:spLocks noGrp="1"/>
          </p:cNvSpPr>
          <p:nvPr>
            <p:ph type="ftr" sz="quarter" idx="3"/>
          </p:nvPr>
        </p:nvSpPr>
        <p:spPr>
          <a:xfrm>
            <a:off x="558800" y="4866005"/>
            <a:ext cx="2895600" cy="365125"/>
          </a:xfrm>
          <a:prstGeom prst="rect">
            <a:avLst/>
          </a:prstGeom>
        </p:spPr>
        <p:txBody>
          <a:bodyPr vert="horz" lIns="91440" tIns="45720" rIns="91440" bIns="45720" rtlCol="0" anchor="ctr"/>
          <a:lstStyle>
            <a:lvl1pPr algn="l">
              <a:defRPr sz="600">
                <a:solidFill>
                  <a:schemeClr val="tx1">
                    <a:tint val="75000"/>
                  </a:schemeClr>
                </a:solidFill>
                <a:latin typeface="Arial"/>
                <a:cs typeface="Arial"/>
              </a:defRPr>
            </a:lvl1pPr>
          </a:lstStyle>
          <a:p>
            <a:r>
              <a:rPr lang="en-US">
                <a:solidFill>
                  <a:srgbClr val="595A5A">
                    <a:tint val="75000"/>
                  </a:srgbClr>
                </a:solidFill>
              </a:rPr>
              <a:t>CUBIC PROPRIETARY   |   Overview</a:t>
            </a:r>
            <a:endParaRPr lang="en-US" i="1">
              <a:solidFill>
                <a:srgbClr val="595A5A">
                  <a:tint val="75000"/>
                </a:srgbClr>
              </a:solidFill>
            </a:endParaRPr>
          </a:p>
        </p:txBody>
      </p:sp>
      <p:sp>
        <p:nvSpPr>
          <p:cNvPr id="8" name="Content Placeholder 2"/>
          <p:cNvSpPr>
            <a:spLocks noGrp="1"/>
          </p:cNvSpPr>
          <p:nvPr>
            <p:ph idx="1"/>
          </p:nvPr>
        </p:nvSpPr>
        <p:spPr>
          <a:xfrm>
            <a:off x="166700" y="1146429"/>
            <a:ext cx="4367201" cy="3547806"/>
          </a:xfrm>
        </p:spPr>
        <p:txBody>
          <a:bodyPr/>
          <a:lstStyle>
            <a:lvl1pPr>
              <a:spcAft>
                <a:spcPts val="1800"/>
              </a:spcAft>
              <a:defRPr sz="1600">
                <a:solidFill>
                  <a:schemeClr val="bg1"/>
                </a:solidFill>
              </a:defRPr>
            </a:lvl1pPr>
            <a:lvl2pPr>
              <a:defRPr>
                <a:solidFill>
                  <a:srgbClr val="595A5A"/>
                </a:solidFill>
              </a:defRPr>
            </a:lvl2pPr>
            <a:lvl3pPr>
              <a:defRPr>
                <a:solidFill>
                  <a:srgbClr val="595A5A"/>
                </a:solidFill>
              </a:defRPr>
            </a:lvl3pPr>
            <a:lvl4pPr>
              <a:defRPr>
                <a:solidFill>
                  <a:srgbClr val="595A5A"/>
                </a:solidFill>
              </a:defRPr>
            </a:lvl4pPr>
            <a:lvl5pPr>
              <a:spcAft>
                <a:spcPts val="1800"/>
              </a:spcAft>
              <a:defRPr>
                <a:solidFill>
                  <a:srgbClr val="595A5A"/>
                </a:solidFill>
              </a:defRPr>
            </a:lvl5pPr>
          </a:lstStyle>
          <a:p>
            <a:pPr lvl="0"/>
            <a:r>
              <a:rPr lang="en-US"/>
              <a:t>Click to edit Master text styles</a:t>
            </a:r>
          </a:p>
        </p:txBody>
      </p:sp>
    </p:spTree>
    <p:extLst>
      <p:ext uri="{BB962C8B-B14F-4D97-AF65-F5344CB8AC3E}">
        <p14:creationId xmlns:p14="http://schemas.microsoft.com/office/powerpoint/2010/main" val="41981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pic>
        <p:nvPicPr>
          <p:cNvPr id="7" name="Picture 6">
            <a:extLst>
              <a:ext uri="{FF2B5EF4-FFF2-40B4-BE49-F238E27FC236}">
                <a16:creationId xmlns:a16="http://schemas.microsoft.com/office/drawing/2014/main" id="{1C33C074-FEFB-EB80-AA0E-E7C1EAF84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7600" y="4939608"/>
            <a:ext cx="1950212" cy="178245"/>
          </a:xfrm>
          <a:prstGeom prst="rect">
            <a:avLst/>
          </a:prstGeom>
        </p:spPr>
      </p:pic>
    </p:spTree>
    <p:extLst>
      <p:ext uri="{BB962C8B-B14F-4D97-AF65-F5344CB8AC3E}">
        <p14:creationId xmlns:p14="http://schemas.microsoft.com/office/powerpoint/2010/main" val="154781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2444" y="0"/>
            <a:ext cx="4261556" cy="5143500"/>
          </a:xfrm>
        </p:spPr>
        <p:txBody>
          <a:bodyPr/>
          <a:lstStyle/>
          <a:p>
            <a:r>
              <a:rPr lang="en-US"/>
              <a:t>Click icon to add picture</a:t>
            </a:r>
          </a:p>
        </p:txBody>
      </p:sp>
      <p:sp>
        <p:nvSpPr>
          <p:cNvPr id="7" name="Rectangle 6"/>
          <p:cNvSpPr/>
          <p:nvPr userDrawn="1"/>
        </p:nvSpPr>
        <p:spPr>
          <a:xfrm>
            <a:off x="0" y="0"/>
            <a:ext cx="4924778" cy="5143500"/>
          </a:xfrm>
          <a:prstGeom prst="rect">
            <a:avLst/>
          </a:prstGeom>
          <a:solidFill>
            <a:srgbClr val="5051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6700" y="124514"/>
            <a:ext cx="4367201" cy="664781"/>
          </a:xfrm>
        </p:spPr>
        <p:txBody>
          <a:bodyPr>
            <a:noAutofit/>
          </a:bodyPr>
          <a:lstStyle>
            <a:lvl1pPr>
              <a:defRPr>
                <a:solidFill>
                  <a:schemeClr val="bg1"/>
                </a:solidFill>
              </a:defRPr>
            </a:lvl1pPr>
          </a:lstStyle>
          <a:p>
            <a:r>
              <a:rPr lang="en-US"/>
              <a:t>CLICK TO EDIT MASTER TITLE STYLE</a:t>
            </a:r>
          </a:p>
        </p:txBody>
      </p:sp>
      <p:sp>
        <p:nvSpPr>
          <p:cNvPr id="10" name="Slide Number Placeholder 5"/>
          <p:cNvSpPr>
            <a:spLocks noGrp="1"/>
          </p:cNvSpPr>
          <p:nvPr>
            <p:ph type="sldNum" sz="quarter" idx="4"/>
          </p:nvPr>
        </p:nvSpPr>
        <p:spPr>
          <a:xfrm>
            <a:off x="274638" y="4907406"/>
            <a:ext cx="279400" cy="273844"/>
          </a:xfrm>
          <a:prstGeom prst="rect">
            <a:avLst/>
          </a:prstGeom>
        </p:spPr>
        <p:txBody>
          <a:bodyPr vert="horz" lIns="0" tIns="0" rIns="0" bIns="0" rtlCol="0" anchor="ctr"/>
          <a:lstStyle>
            <a:lvl1pPr algn="l">
              <a:defRPr sz="600">
                <a:solidFill>
                  <a:schemeClr val="tx1">
                    <a:tint val="75000"/>
                  </a:schemeClr>
                </a:solidFill>
                <a:latin typeface="Arial"/>
                <a:cs typeface="Arial"/>
              </a:defRPr>
            </a:lvl1pPr>
          </a:lstStyle>
          <a:p>
            <a:fld id="{4C27EB8B-D1FE-ED46-AC87-6B0F7FF792E3}"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3179" y="4906412"/>
            <a:ext cx="2309034" cy="211442"/>
          </a:xfrm>
          <a:prstGeom prst="rect">
            <a:avLst/>
          </a:prstGeom>
        </p:spPr>
      </p:pic>
      <p:sp>
        <p:nvSpPr>
          <p:cNvPr id="13" name="Footer Placeholder 4"/>
          <p:cNvSpPr>
            <a:spLocks noGrp="1"/>
          </p:cNvSpPr>
          <p:nvPr>
            <p:ph type="ftr" sz="quarter" idx="3"/>
          </p:nvPr>
        </p:nvSpPr>
        <p:spPr>
          <a:xfrm>
            <a:off x="558800" y="4866005"/>
            <a:ext cx="2895600" cy="365125"/>
          </a:xfrm>
          <a:prstGeom prst="rect">
            <a:avLst/>
          </a:prstGeom>
        </p:spPr>
        <p:txBody>
          <a:bodyPr vert="horz" lIns="91440" tIns="45720" rIns="91440" bIns="45720" rtlCol="0" anchor="ctr"/>
          <a:lstStyle>
            <a:lvl1pPr algn="l">
              <a:defRPr sz="600">
                <a:solidFill>
                  <a:schemeClr val="tx1">
                    <a:tint val="75000"/>
                  </a:schemeClr>
                </a:solidFill>
                <a:latin typeface="Arial"/>
                <a:cs typeface="Arial"/>
              </a:defRPr>
            </a:lvl1pPr>
          </a:lstStyle>
          <a:p>
            <a:r>
              <a:rPr lang="en-US">
                <a:solidFill>
                  <a:srgbClr val="595A5A">
                    <a:tint val="75000"/>
                  </a:srgbClr>
                </a:solidFill>
              </a:rPr>
              <a:t>CUBIC PROPRIETARY   |   Overview</a:t>
            </a:r>
            <a:endParaRPr lang="en-US" i="1">
              <a:solidFill>
                <a:srgbClr val="595A5A">
                  <a:tint val="75000"/>
                </a:srgbClr>
              </a:solidFill>
            </a:endParaRPr>
          </a:p>
        </p:txBody>
      </p:sp>
      <p:sp>
        <p:nvSpPr>
          <p:cNvPr id="8" name="Content Placeholder 2"/>
          <p:cNvSpPr>
            <a:spLocks noGrp="1"/>
          </p:cNvSpPr>
          <p:nvPr>
            <p:ph idx="1"/>
          </p:nvPr>
        </p:nvSpPr>
        <p:spPr>
          <a:xfrm>
            <a:off x="166700" y="1146429"/>
            <a:ext cx="4367201" cy="3547806"/>
          </a:xfrm>
        </p:spPr>
        <p:txBody>
          <a:bodyPr/>
          <a:lstStyle>
            <a:lvl1pPr>
              <a:spcAft>
                <a:spcPts val="1800"/>
              </a:spcAft>
              <a:defRPr sz="1600">
                <a:solidFill>
                  <a:schemeClr val="bg1"/>
                </a:solidFill>
              </a:defRPr>
            </a:lvl1pPr>
            <a:lvl2pPr>
              <a:defRPr>
                <a:solidFill>
                  <a:srgbClr val="595A5A"/>
                </a:solidFill>
              </a:defRPr>
            </a:lvl2pPr>
            <a:lvl3pPr>
              <a:defRPr>
                <a:solidFill>
                  <a:srgbClr val="595A5A"/>
                </a:solidFill>
              </a:defRPr>
            </a:lvl3pPr>
            <a:lvl4pPr>
              <a:defRPr>
                <a:solidFill>
                  <a:srgbClr val="595A5A"/>
                </a:solidFill>
              </a:defRPr>
            </a:lvl4pPr>
            <a:lvl5pPr>
              <a:spcAft>
                <a:spcPts val="1800"/>
              </a:spcAft>
              <a:defRPr>
                <a:solidFill>
                  <a:srgbClr val="595A5A"/>
                </a:solidFill>
              </a:defRPr>
            </a:lvl5pPr>
          </a:lstStyle>
          <a:p>
            <a:pPr lvl="0"/>
            <a:r>
              <a:rPr lang="en-US"/>
              <a:t>Click to edit Master text styles</a:t>
            </a:r>
          </a:p>
        </p:txBody>
      </p:sp>
    </p:spTree>
    <p:extLst>
      <p:ext uri="{BB962C8B-B14F-4D97-AF65-F5344CB8AC3E}">
        <p14:creationId xmlns:p14="http://schemas.microsoft.com/office/powerpoint/2010/main" val="84467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261556" cy="5143500"/>
          </a:xfrm>
        </p:spPr>
        <p:txBody>
          <a:bodyPr/>
          <a:lstStyle/>
          <a:p>
            <a:r>
              <a:rPr lang="en-US"/>
              <a:t>Click icon to add picture</a:t>
            </a:r>
          </a:p>
        </p:txBody>
      </p:sp>
      <p:sp>
        <p:nvSpPr>
          <p:cNvPr id="7" name="Rectangle 6"/>
          <p:cNvSpPr/>
          <p:nvPr userDrawn="1"/>
        </p:nvSpPr>
        <p:spPr>
          <a:xfrm>
            <a:off x="4219222" y="0"/>
            <a:ext cx="4924778" cy="5143500"/>
          </a:xfrm>
          <a:prstGeom prst="rect">
            <a:avLst/>
          </a:prstGeom>
          <a:solidFill>
            <a:srgbClr val="5051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470588" y="124514"/>
            <a:ext cx="4367201" cy="664781"/>
          </a:xfrm>
        </p:spPr>
        <p:txBody>
          <a:bodyPr>
            <a:noAutofit/>
          </a:bodyPr>
          <a:lstStyle>
            <a:lvl1pPr>
              <a:defRPr>
                <a:solidFill>
                  <a:schemeClr val="bg1"/>
                </a:solidFill>
              </a:defRPr>
            </a:lvl1pPr>
          </a:lstStyle>
          <a:p>
            <a:r>
              <a:rPr lang="en-US"/>
              <a:t>CLICK TO EDIT MASTER TITLE STYLE</a:t>
            </a:r>
          </a:p>
        </p:txBody>
      </p:sp>
      <p:sp>
        <p:nvSpPr>
          <p:cNvPr id="8" name="Content Placeholder 2"/>
          <p:cNvSpPr>
            <a:spLocks noGrp="1"/>
          </p:cNvSpPr>
          <p:nvPr>
            <p:ph idx="1"/>
          </p:nvPr>
        </p:nvSpPr>
        <p:spPr>
          <a:xfrm>
            <a:off x="4470588" y="1146429"/>
            <a:ext cx="4367201" cy="3547806"/>
          </a:xfrm>
        </p:spPr>
        <p:txBody>
          <a:bodyPr/>
          <a:lstStyle>
            <a:lvl1pPr>
              <a:spcAft>
                <a:spcPts val="1800"/>
              </a:spcAft>
              <a:defRPr sz="1600">
                <a:solidFill>
                  <a:schemeClr val="bg1"/>
                </a:solidFill>
              </a:defRPr>
            </a:lvl1pPr>
            <a:lvl2pPr>
              <a:defRPr>
                <a:solidFill>
                  <a:srgbClr val="595A5A"/>
                </a:solidFill>
              </a:defRPr>
            </a:lvl2pPr>
            <a:lvl3pPr>
              <a:defRPr>
                <a:solidFill>
                  <a:srgbClr val="595A5A"/>
                </a:solidFill>
              </a:defRPr>
            </a:lvl3pPr>
            <a:lvl4pPr>
              <a:defRPr>
                <a:solidFill>
                  <a:srgbClr val="595A5A"/>
                </a:solidFill>
              </a:defRPr>
            </a:lvl4pPr>
            <a:lvl5pPr>
              <a:spcAft>
                <a:spcPts val="1800"/>
              </a:spcAft>
              <a:defRPr>
                <a:solidFill>
                  <a:srgbClr val="595A5A"/>
                </a:solidFill>
              </a:defRPr>
            </a:lvl5pPr>
          </a:lstStyle>
          <a:p>
            <a:pPr lvl="0"/>
            <a:r>
              <a:rPr lang="en-US"/>
              <a:t>Click to edit Master text styles</a:t>
            </a:r>
          </a:p>
        </p:txBody>
      </p:sp>
      <p:sp>
        <p:nvSpPr>
          <p:cNvPr id="10" name="Slide Number Placeholder 5"/>
          <p:cNvSpPr>
            <a:spLocks noGrp="1"/>
          </p:cNvSpPr>
          <p:nvPr>
            <p:ph type="sldNum" sz="quarter" idx="4"/>
          </p:nvPr>
        </p:nvSpPr>
        <p:spPr>
          <a:xfrm>
            <a:off x="274638" y="4907406"/>
            <a:ext cx="279400" cy="273844"/>
          </a:xfrm>
          <a:prstGeom prst="rect">
            <a:avLst/>
          </a:prstGeom>
        </p:spPr>
        <p:txBody>
          <a:bodyPr vert="horz" lIns="0" tIns="0" rIns="0" bIns="0" rtlCol="0" anchor="ctr"/>
          <a:lstStyle>
            <a:lvl1pPr algn="l">
              <a:defRPr sz="600">
                <a:solidFill>
                  <a:schemeClr val="tx1">
                    <a:tint val="75000"/>
                  </a:schemeClr>
                </a:solidFill>
                <a:latin typeface="Arial"/>
                <a:cs typeface="Arial"/>
              </a:defRPr>
            </a:lvl1pPr>
          </a:lstStyle>
          <a:p>
            <a:fld id="{4C27EB8B-D1FE-ED46-AC87-6B0F7FF792E3}" type="slidenum">
              <a:rPr lang="en-US" smtClean="0"/>
              <a:pPr/>
              <a:t>‹#›</a:t>
            </a:fld>
            <a:endParaRPr lang="en-US"/>
          </a:p>
        </p:txBody>
      </p:sp>
      <p:sp>
        <p:nvSpPr>
          <p:cNvPr id="13" name="Footer Placeholder 4"/>
          <p:cNvSpPr>
            <a:spLocks noGrp="1"/>
          </p:cNvSpPr>
          <p:nvPr>
            <p:ph type="ftr" sz="quarter" idx="3"/>
          </p:nvPr>
        </p:nvSpPr>
        <p:spPr>
          <a:xfrm>
            <a:off x="558800" y="4866005"/>
            <a:ext cx="2895600" cy="365125"/>
          </a:xfrm>
          <a:prstGeom prst="rect">
            <a:avLst/>
          </a:prstGeom>
        </p:spPr>
        <p:txBody>
          <a:bodyPr vert="horz" lIns="91440" tIns="45720" rIns="91440" bIns="45720" rtlCol="0" anchor="ctr"/>
          <a:lstStyle>
            <a:lvl1pPr algn="l">
              <a:defRPr sz="600">
                <a:solidFill>
                  <a:schemeClr val="tx1">
                    <a:tint val="75000"/>
                  </a:schemeClr>
                </a:solidFill>
                <a:latin typeface="Arial"/>
                <a:cs typeface="Arial"/>
              </a:defRPr>
            </a:lvl1pPr>
          </a:lstStyle>
          <a:p>
            <a:r>
              <a:rPr lang="en-US">
                <a:solidFill>
                  <a:srgbClr val="595A5A">
                    <a:tint val="75000"/>
                  </a:srgbClr>
                </a:solidFill>
              </a:rPr>
              <a:t>CUBIC PROPRIETARY   |   Overview</a:t>
            </a:r>
            <a:endParaRPr lang="en-US" i="1">
              <a:solidFill>
                <a:srgbClr val="595A5A">
                  <a:tint val="75000"/>
                </a:srgbClr>
              </a:solidFill>
            </a:endParaRPr>
          </a:p>
        </p:txBody>
      </p:sp>
    </p:spTree>
    <p:extLst>
      <p:ext uri="{BB962C8B-B14F-4D97-AF65-F5344CB8AC3E}">
        <p14:creationId xmlns:p14="http://schemas.microsoft.com/office/powerpoint/2010/main" val="406559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274638" y="4907406"/>
            <a:ext cx="279400" cy="273844"/>
          </a:xfrm>
          <a:prstGeom prst="rect">
            <a:avLst/>
          </a:prstGeom>
        </p:spPr>
        <p:txBody>
          <a:bodyPr vert="horz" lIns="0" tIns="0" rIns="0" bIns="0" rtlCol="0" anchor="ctr"/>
          <a:lstStyle>
            <a:lvl1pPr algn="l">
              <a:defRPr sz="600">
                <a:solidFill>
                  <a:schemeClr val="tx1">
                    <a:tint val="75000"/>
                  </a:schemeClr>
                </a:solidFill>
                <a:latin typeface="Arial"/>
                <a:cs typeface="Arial"/>
              </a:defRPr>
            </a:lvl1pPr>
          </a:lstStyle>
          <a:p>
            <a:fld id="{4C27EB8B-D1FE-ED46-AC87-6B0F7FF792E3}" type="slidenum">
              <a:rPr lang="en-US" smtClean="0"/>
              <a:pPr/>
              <a:t>‹#›</a:t>
            </a:fld>
            <a:endParaRPr lang="en-US"/>
          </a:p>
        </p:txBody>
      </p:sp>
      <p:sp>
        <p:nvSpPr>
          <p:cNvPr id="7" name="Footer Placeholder 4"/>
          <p:cNvSpPr>
            <a:spLocks noGrp="1"/>
          </p:cNvSpPr>
          <p:nvPr>
            <p:ph type="ftr" sz="quarter" idx="3"/>
          </p:nvPr>
        </p:nvSpPr>
        <p:spPr>
          <a:xfrm>
            <a:off x="558800" y="4866005"/>
            <a:ext cx="2895600" cy="365125"/>
          </a:xfrm>
          <a:prstGeom prst="rect">
            <a:avLst/>
          </a:prstGeom>
        </p:spPr>
        <p:txBody>
          <a:bodyPr vert="horz" lIns="91440" tIns="45720" rIns="91440" bIns="45720" rtlCol="0" anchor="ctr"/>
          <a:lstStyle>
            <a:lvl1pPr algn="l">
              <a:defRPr sz="600">
                <a:solidFill>
                  <a:schemeClr val="tx1">
                    <a:tint val="75000"/>
                  </a:schemeClr>
                </a:solidFill>
                <a:latin typeface="Arial"/>
                <a:cs typeface="Arial"/>
              </a:defRPr>
            </a:lvl1pPr>
          </a:lstStyle>
          <a:p>
            <a:r>
              <a:rPr lang="en-US">
                <a:solidFill>
                  <a:srgbClr val="595A5A">
                    <a:tint val="75000"/>
                  </a:srgbClr>
                </a:solidFill>
              </a:rPr>
              <a:t>CUBIC PROPRIETARY   |   Overview</a:t>
            </a:r>
            <a:endParaRPr lang="en-US" i="1">
              <a:solidFill>
                <a:srgbClr val="595A5A">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7600" y="4939608"/>
            <a:ext cx="1950212" cy="178245"/>
          </a:xfrm>
          <a:prstGeom prst="rect">
            <a:avLst/>
          </a:prstGeom>
        </p:spPr>
      </p:pic>
      <p:sp>
        <p:nvSpPr>
          <p:cNvPr id="4" name="Table Placeholder 3"/>
          <p:cNvSpPr>
            <a:spLocks noGrp="1"/>
          </p:cNvSpPr>
          <p:nvPr>
            <p:ph type="tbl" sz="quarter" idx="10"/>
          </p:nvPr>
        </p:nvSpPr>
        <p:spPr>
          <a:xfrm>
            <a:off x="284479" y="842963"/>
            <a:ext cx="8564245" cy="3941762"/>
          </a:xfrm>
        </p:spPr>
        <p:txBody>
          <a:bodyPr/>
          <a:lstStyle/>
          <a:p>
            <a:r>
              <a:rPr lang="en-US"/>
              <a:t>Click icon to add table</a:t>
            </a:r>
          </a:p>
        </p:txBody>
      </p:sp>
    </p:spTree>
    <p:extLst>
      <p:ext uri="{BB962C8B-B14F-4D97-AF65-F5344CB8AC3E}">
        <p14:creationId xmlns:p14="http://schemas.microsoft.com/office/powerpoint/2010/main" val="5032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losing Slide 2">
    <p:spTree>
      <p:nvGrpSpPr>
        <p:cNvPr id="1" name=""/>
        <p:cNvGrpSpPr/>
        <p:nvPr/>
      </p:nvGrpSpPr>
      <p:grpSpPr>
        <a:xfrm>
          <a:off x="0" y="0"/>
          <a:ext cx="0" cy="0"/>
          <a:chOff x="0" y="0"/>
          <a:chExt cx="0" cy="0"/>
        </a:xfrm>
      </p:grpSpPr>
      <p:grpSp>
        <p:nvGrpSpPr>
          <p:cNvPr id="14" name="Group 13"/>
          <p:cNvGrpSpPr/>
          <p:nvPr userDrawn="1"/>
        </p:nvGrpSpPr>
        <p:grpSpPr>
          <a:xfrm>
            <a:off x="25407" y="1456135"/>
            <a:ext cx="8494711" cy="3220466"/>
            <a:chOff x="-265111" y="32051"/>
            <a:chExt cx="8494711" cy="4293954"/>
          </a:xfrm>
        </p:grpSpPr>
        <p:sp>
          <p:nvSpPr>
            <p:cNvPr id="19" name="Rectangle 18"/>
            <p:cNvSpPr/>
            <p:nvPr/>
          </p:nvSpPr>
          <p:spPr>
            <a:xfrm>
              <a:off x="0" y="1676405"/>
              <a:ext cx="8229600" cy="2649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65111" y="32051"/>
              <a:ext cx="4241798" cy="2649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5560" rIns="199136" bIns="35560" numCol="1" spcCol="1270" anchor="t" anchorCtr="0">
              <a:noAutofit/>
            </a:bodyPr>
            <a:lstStyle/>
            <a:p>
              <a:pPr marL="285750" lvl="1" indent="-285750" algn="l" defTabSz="1244600" rtl="0">
                <a:lnSpc>
                  <a:spcPct val="110000"/>
                </a:lnSpc>
                <a:spcBef>
                  <a:spcPct val="0"/>
                </a:spcBef>
                <a:spcAft>
                  <a:spcPts val="1800"/>
                </a:spcAft>
                <a:buChar char="••"/>
              </a:pPr>
              <a:r>
                <a:rPr lang="en-US" kern="1200">
                  <a:solidFill>
                    <a:srgbClr val="FFFFFF"/>
                  </a:solidFill>
                  <a:latin typeface="Arial" panose="020B0604020202020204" pitchFamily="34" charset="0"/>
                  <a:cs typeface="Arial" panose="020B0604020202020204" pitchFamily="34" charset="0"/>
                </a:rPr>
                <a:t>An integrated system that is scalable to include other agencies and modes</a:t>
              </a:r>
            </a:p>
            <a:p>
              <a:pPr marL="285750" lvl="1" indent="-285750" algn="l" defTabSz="1244600" rtl="0">
                <a:lnSpc>
                  <a:spcPct val="110000"/>
                </a:lnSpc>
                <a:spcBef>
                  <a:spcPct val="0"/>
                </a:spcBef>
                <a:spcAft>
                  <a:spcPts val="1800"/>
                </a:spcAft>
                <a:buChar char="••"/>
              </a:pPr>
              <a:r>
                <a:rPr lang="en-US" kern="1200">
                  <a:solidFill>
                    <a:srgbClr val="FFFFFF"/>
                  </a:solidFill>
                  <a:latin typeface="Arial" panose="020B0604020202020204" pitchFamily="34" charset="0"/>
                  <a:cs typeface="Arial" panose="020B0604020202020204" pitchFamily="34" charset="0"/>
                </a:rPr>
                <a:t>Offers a new range of convenience for MTA customers </a:t>
              </a:r>
              <a:endParaRPr lang="en-US" b="1" kern="1200">
                <a:solidFill>
                  <a:srgbClr val="FFFFFF"/>
                </a:solidFill>
                <a:latin typeface="Arial" panose="020B0604020202020204" pitchFamily="34" charset="0"/>
                <a:cs typeface="Arial" panose="020B0604020202020204" pitchFamily="34" charset="0"/>
              </a:endParaRPr>
            </a:p>
            <a:p>
              <a:pPr marL="285750" lvl="1" indent="-285750" algn="l" defTabSz="1244600" rtl="0">
                <a:lnSpc>
                  <a:spcPct val="110000"/>
                </a:lnSpc>
                <a:spcBef>
                  <a:spcPct val="0"/>
                </a:spcBef>
                <a:spcAft>
                  <a:spcPts val="1800"/>
                </a:spcAft>
                <a:buChar char="••"/>
              </a:pPr>
              <a:r>
                <a:rPr lang="en-US" kern="1200">
                  <a:solidFill>
                    <a:srgbClr val="FFFFFF"/>
                  </a:solidFill>
                  <a:latin typeface="Arial" panose="020B0604020202020204" pitchFamily="34" charset="0"/>
                  <a:cs typeface="Arial" panose="020B0604020202020204" pitchFamily="34" charset="0"/>
                </a:rPr>
                <a:t>Contactless bankcards and mobile ticketing</a:t>
              </a:r>
            </a:p>
            <a:p>
              <a:pPr marL="285750" lvl="1" indent="-285750" algn="l" defTabSz="1244600" rtl="0">
                <a:lnSpc>
                  <a:spcPct val="110000"/>
                </a:lnSpc>
                <a:spcBef>
                  <a:spcPct val="0"/>
                </a:spcBef>
                <a:spcAft>
                  <a:spcPts val="1800"/>
                </a:spcAft>
                <a:buChar char="••"/>
              </a:pPr>
              <a:r>
                <a:rPr lang="en-US" kern="1200">
                  <a:solidFill>
                    <a:srgbClr val="FFFFFF"/>
                  </a:solidFill>
                  <a:latin typeface="Arial" panose="020B0604020202020204" pitchFamily="34" charset="0"/>
                  <a:cs typeface="Arial" panose="020B0604020202020204" pitchFamily="34" charset="0"/>
                </a:rPr>
                <a:t>Available for all modes of transportation</a:t>
              </a:r>
            </a:p>
          </p:txBody>
        </p:sp>
      </p:gr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1411" r="8530" b="11411"/>
          <a:stretch/>
        </p:blipFill>
        <p:spPr>
          <a:xfrm>
            <a:off x="-3" y="1"/>
            <a:ext cx="9144004" cy="5143502"/>
          </a:xfrm>
          <a:prstGeom prst="rect">
            <a:avLst/>
          </a:prstGeom>
        </p:spPr>
      </p:pic>
      <p:sp>
        <p:nvSpPr>
          <p:cNvPr id="30" name="Rectangle 29"/>
          <p:cNvSpPr/>
          <p:nvPr userDrawn="1"/>
        </p:nvSpPr>
        <p:spPr>
          <a:xfrm>
            <a:off x="4938" y="2655111"/>
            <a:ext cx="9144000" cy="2488390"/>
          </a:xfrm>
          <a:prstGeom prst="rect">
            <a:avLst/>
          </a:prstGeom>
          <a:solidFill>
            <a:schemeClr val="accent6">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635003" y="3273292"/>
            <a:ext cx="7904601" cy="1277546"/>
          </a:xfrm>
          <a:prstGeom prst="rect">
            <a:avLst/>
          </a:prstGeom>
        </p:spPr>
        <p:txBody>
          <a:bodyPr anchor="ctr">
            <a:normAutofit/>
          </a:bodyPr>
          <a:lstStyle>
            <a:lvl1pPr marL="0" indent="0" algn="ctr">
              <a:buNone/>
              <a:defRPr sz="4000" b="0">
                <a:solidFill>
                  <a:srgbClr val="FFFFFF"/>
                </a:solidFill>
                <a:latin typeface="Arial"/>
                <a:cs typeface="Arial"/>
              </a:defRPr>
            </a:lvl1pPr>
            <a:lvl2pPr algn="r">
              <a:defRPr b="1">
                <a:solidFill>
                  <a:srgbClr val="FFFFFF"/>
                </a:solidFill>
                <a:latin typeface="Arial"/>
                <a:cs typeface="Arial"/>
              </a:defRPr>
            </a:lvl2pPr>
            <a:lvl3pPr algn="r">
              <a:defRPr b="1">
                <a:solidFill>
                  <a:srgbClr val="FFFFFF"/>
                </a:solidFill>
                <a:latin typeface="Arial"/>
                <a:cs typeface="Arial"/>
              </a:defRPr>
            </a:lvl3pPr>
            <a:lvl4pPr algn="r">
              <a:defRPr b="1">
                <a:solidFill>
                  <a:srgbClr val="FFFFFF"/>
                </a:solidFill>
                <a:latin typeface="Arial"/>
                <a:cs typeface="Arial"/>
              </a:defRPr>
            </a:lvl4pPr>
            <a:lvl5pPr algn="r">
              <a:defRPr b="1">
                <a:solidFill>
                  <a:srgbClr val="FFFFFF"/>
                </a:solidFill>
                <a:latin typeface="Arial"/>
                <a:cs typeface="Arial"/>
              </a:defRPr>
            </a:lvl5pPr>
          </a:lstStyle>
          <a:p>
            <a:pPr lvl="0"/>
            <a:r>
              <a:rPr lang="en-US"/>
              <a:t>Click to edit Master text styles</a:t>
            </a:r>
          </a:p>
        </p:txBody>
      </p:sp>
      <p:sp>
        <p:nvSpPr>
          <p:cNvPr id="16" name="Rectangle 15"/>
          <p:cNvSpPr/>
          <p:nvPr userDrawn="1"/>
        </p:nvSpPr>
        <p:spPr>
          <a:xfrm>
            <a:off x="0" y="1659928"/>
            <a:ext cx="4540250" cy="1005340"/>
          </a:xfrm>
          <a:prstGeom prst="rect">
            <a:avLst/>
          </a:prstGeom>
          <a:solidFill>
            <a:srgbClr val="153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087" y="2078446"/>
            <a:ext cx="4053868" cy="381000"/>
          </a:xfrm>
          <a:prstGeom prst="rect">
            <a:avLst/>
          </a:prstGeom>
        </p:spPr>
      </p:pic>
    </p:spTree>
    <p:extLst>
      <p:ext uri="{BB962C8B-B14F-4D97-AF65-F5344CB8AC3E}">
        <p14:creationId xmlns:p14="http://schemas.microsoft.com/office/powerpoint/2010/main" val="58873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a:p>
        </p:txBody>
      </p:sp>
      <p:sp>
        <p:nvSpPr>
          <p:cNvPr id="5" name="Footer Placeholder 4"/>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71805472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7/24/2025</a:t>
            </a:fld>
            <a:endParaRPr lang="en-US"/>
          </a:p>
        </p:txBody>
      </p:sp>
      <p:sp>
        <p:nvSpPr>
          <p:cNvPr id="6" name="Footer Placeholder 5"/>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7" name="Slide Number Placeholder 6"/>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252272937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7/24/2025</a:t>
            </a:fld>
            <a:endParaRPr lang="en-US"/>
          </a:p>
        </p:txBody>
      </p:sp>
      <p:sp>
        <p:nvSpPr>
          <p:cNvPr id="8" name="Footer Placeholder 7"/>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9" name="Slide Number Placeholder 8"/>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43108524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7/24/2025</a:t>
            </a:fld>
            <a:endParaRPr lang="en-US"/>
          </a:p>
        </p:txBody>
      </p:sp>
      <p:sp>
        <p:nvSpPr>
          <p:cNvPr id="4" name="Footer Placeholder 3"/>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5" name="Slide Number Placeholder 4"/>
          <p:cNvSpPr>
            <a:spLocks noGrp="1"/>
          </p:cNvSpPr>
          <p:nvPr>
            <p:ph type="sldNum" sz="quarter" idx="12"/>
          </p:nvPr>
        </p:nvSpPr>
        <p:spPr/>
        <p:txBody>
          <a:bodyPr/>
          <a:lstStyle/>
          <a:p>
            <a:fld id="{4C27EB8B-D1FE-ED46-AC87-6B0F7FF792E3}" type="slidenum">
              <a:rPr lang="en-US" smtClean="0"/>
              <a:pPr/>
              <a:t>‹#›</a:t>
            </a:fld>
            <a:endParaRPr lang="en-US"/>
          </a:p>
        </p:txBody>
      </p:sp>
      <p:pic>
        <p:nvPicPr>
          <p:cNvPr id="6" name="Picture 5">
            <a:extLst>
              <a:ext uri="{FF2B5EF4-FFF2-40B4-BE49-F238E27FC236}">
                <a16:creationId xmlns:a16="http://schemas.microsoft.com/office/drawing/2014/main" id="{FEEA1C54-DFE6-B0A4-43B4-5321D99467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7600" y="4939608"/>
            <a:ext cx="1950212" cy="178245"/>
          </a:xfrm>
          <a:prstGeom prst="rect">
            <a:avLst/>
          </a:prstGeom>
        </p:spPr>
      </p:pic>
    </p:spTree>
    <p:extLst>
      <p:ext uri="{BB962C8B-B14F-4D97-AF65-F5344CB8AC3E}">
        <p14:creationId xmlns:p14="http://schemas.microsoft.com/office/powerpoint/2010/main" val="19491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7/24/2025</a:t>
            </a:fld>
            <a:endParaRPr lang="en-US"/>
          </a:p>
        </p:txBody>
      </p:sp>
      <p:sp>
        <p:nvSpPr>
          <p:cNvPr id="3" name="Footer Placeholder 2"/>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4" name="Slide Number Placeholder 3"/>
          <p:cNvSpPr>
            <a:spLocks noGrp="1"/>
          </p:cNvSpPr>
          <p:nvPr>
            <p:ph type="sldNum" sz="quarter" idx="12"/>
          </p:nvPr>
        </p:nvSpPr>
        <p:spPr/>
        <p:txBody>
          <a:bodyPr/>
          <a:lstStyle/>
          <a:p>
            <a:fld id="{4C27EB8B-D1FE-ED46-AC87-6B0F7FF792E3}" type="slidenum">
              <a:rPr lang="en-US" smtClean="0"/>
              <a:pPr/>
              <a:t>‹#›</a:t>
            </a:fld>
            <a:endParaRPr lang="en-US"/>
          </a:p>
        </p:txBody>
      </p:sp>
      <p:pic>
        <p:nvPicPr>
          <p:cNvPr id="5" name="Picture 4">
            <a:extLst>
              <a:ext uri="{FF2B5EF4-FFF2-40B4-BE49-F238E27FC236}">
                <a16:creationId xmlns:a16="http://schemas.microsoft.com/office/drawing/2014/main" id="{F7266F84-1853-CBF8-5488-BC5FFFCA57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7600" y="4939608"/>
            <a:ext cx="1950212" cy="178245"/>
          </a:xfrm>
          <a:prstGeom prst="rect">
            <a:avLst/>
          </a:prstGeom>
        </p:spPr>
      </p:pic>
    </p:spTree>
    <p:extLst>
      <p:ext uri="{BB962C8B-B14F-4D97-AF65-F5344CB8AC3E}">
        <p14:creationId xmlns:p14="http://schemas.microsoft.com/office/powerpoint/2010/main" val="91284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7/24/2025</a:t>
            </a:fld>
            <a:endParaRPr lang="en-US"/>
          </a:p>
        </p:txBody>
      </p:sp>
      <p:sp>
        <p:nvSpPr>
          <p:cNvPr id="6" name="Footer Placeholder 5"/>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7" name="Slide Number Placeholder 6"/>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114524319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7/24/2025</a:t>
            </a:fld>
            <a:endParaRPr lang="en-US"/>
          </a:p>
        </p:txBody>
      </p:sp>
      <p:sp>
        <p:nvSpPr>
          <p:cNvPr id="6" name="Footer Placeholder 5"/>
          <p:cNvSpPr>
            <a:spLocks noGrp="1"/>
          </p:cNvSpPr>
          <p:nvPr>
            <p:ph type="ftr" sz="quarter" idx="11"/>
          </p:nvPr>
        </p:nvSpPr>
        <p:spPr/>
        <p:txBody>
          <a:bodyPr/>
          <a:lstStyle/>
          <a:p>
            <a:r>
              <a:rPr lang="en-US">
                <a:solidFill>
                  <a:srgbClr val="595A5A">
                    <a:tint val="75000"/>
                  </a:srgbClr>
                </a:solidFill>
              </a:rPr>
              <a:t>CUBIC PROPRIETARY   |   Overview</a:t>
            </a:r>
            <a:endParaRPr lang="en-US" i="1">
              <a:solidFill>
                <a:srgbClr val="595A5A">
                  <a:tint val="75000"/>
                </a:srgbClr>
              </a:solidFill>
            </a:endParaRPr>
          </a:p>
        </p:txBody>
      </p:sp>
      <p:sp>
        <p:nvSpPr>
          <p:cNvPr id="7" name="Slide Number Placeholder 6"/>
          <p:cNvSpPr>
            <a:spLocks noGrp="1"/>
          </p:cNvSpPr>
          <p:nvPr>
            <p:ph type="sldNum" sz="quarter" idx="12"/>
          </p:nvPr>
        </p:nvSpPr>
        <p:spPr/>
        <p:txBody>
          <a:bodyPr/>
          <a:lstStyle/>
          <a:p>
            <a:fld id="{4C27EB8B-D1FE-ED46-AC87-6B0F7FF792E3}" type="slidenum">
              <a:rPr lang="en-US" smtClean="0"/>
              <a:pPr/>
              <a:t>‹#›</a:t>
            </a:fld>
            <a:endParaRPr lang="en-US"/>
          </a:p>
        </p:txBody>
      </p:sp>
    </p:spTree>
    <p:extLst>
      <p:ext uri="{BB962C8B-B14F-4D97-AF65-F5344CB8AC3E}">
        <p14:creationId xmlns:p14="http://schemas.microsoft.com/office/powerpoint/2010/main" val="219030169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7/24/2025</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solidFill>
                  <a:srgbClr val="595A5A">
                    <a:tint val="75000"/>
                  </a:srgbClr>
                </a:solidFill>
              </a:rPr>
              <a:t>CUBIC PROPRIETARY   |   Overview</a:t>
            </a:r>
            <a:endParaRPr lang="en-US" i="1">
              <a:solidFill>
                <a:srgbClr val="595A5A">
                  <a:tint val="75000"/>
                </a:srgbClr>
              </a:solidFill>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C27EB8B-D1FE-ED46-AC87-6B0F7FF792E3}" type="slidenum">
              <a:rPr lang="en-US" smtClean="0"/>
              <a:pPr/>
              <a:t>‹#›</a:t>
            </a:fld>
            <a:endParaRPr lang="en-US"/>
          </a:p>
        </p:txBody>
      </p:sp>
    </p:spTree>
    <p:extLst>
      <p:ext uri="{BB962C8B-B14F-4D97-AF65-F5344CB8AC3E}">
        <p14:creationId xmlns:p14="http://schemas.microsoft.com/office/powerpoint/2010/main" val="27270799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685" r:id="rId18"/>
    <p:sldLayoutId id="2147483699" r:id="rId19"/>
    <p:sldLayoutId id="2147483664" r:id="rId20"/>
    <p:sldLayoutId id="2147483666" r:id="rId21"/>
    <p:sldLayoutId id="2147483684" r:id="rId22"/>
    <p:sldLayoutId id="214748369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ng.com/ck/a?!&amp;&amp;p=1283e83ed3dd2ecae714ab31d271cecf18635d17e009bfcf095f88c911c2f941JmltdHM9MTc1MDYzNjgwMA&amp;ptn=3&amp;ver=2&amp;hsh=4&amp;fclid=143ec8ff-e967-6e74-08a2-deeee8dc6f93&amp;psq=how+to+manage+defects+effectively&amp;u=a1aHR0cHM6Ly9hcXVhLWNsb3VkLmlvL2RlZmVjdC1tYW5hZ2VtZW50LXN0cmF0ZWdpZXMv&amp;ntb=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Defect Management </a:t>
            </a:r>
          </a:p>
        </p:txBody>
      </p:sp>
      <p:sp>
        <p:nvSpPr>
          <p:cNvPr id="4" name="Text Placeholder 3"/>
          <p:cNvSpPr>
            <a:spLocks noGrp="1"/>
          </p:cNvSpPr>
          <p:nvPr>
            <p:ph type="body" sz="quarter" idx="11"/>
          </p:nvPr>
        </p:nvSpPr>
        <p:spPr/>
        <p:txBody>
          <a:bodyPr/>
          <a:lstStyle/>
          <a:p>
            <a:r>
              <a:rPr lang="en-US"/>
              <a:t>Presenter Names –</a:t>
            </a:r>
            <a:r>
              <a:rPr lang="en-US" i="1">
                <a:solidFill>
                  <a:schemeClr val="tx2">
                    <a:lumMod val="75000"/>
                  </a:schemeClr>
                </a:solidFill>
              </a:rPr>
              <a:t> Neelakshi Devi and Morshed Shawon</a:t>
            </a:r>
          </a:p>
        </p:txBody>
      </p:sp>
    </p:spTree>
    <p:extLst>
      <p:ext uri="{BB962C8B-B14F-4D97-AF65-F5344CB8AC3E}">
        <p14:creationId xmlns:p14="http://schemas.microsoft.com/office/powerpoint/2010/main" val="253641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457200"/>
            <a:ext cx="6447501" cy="990600"/>
          </a:xfrm>
        </p:spPr>
        <p:txBody>
          <a:bodyPr>
            <a:normAutofit/>
          </a:bodyPr>
          <a:lstStyle/>
          <a:p>
            <a:r>
              <a:rPr lang="en-GB" b="1">
                <a:effectLst>
                  <a:outerShdw blurRad="38100" dist="38100" dir="2700000" algn="tl">
                    <a:srgbClr val="000000">
                      <a:alpha val="43137"/>
                    </a:srgbClr>
                  </a:outerShdw>
                </a:effectLst>
              </a:rPr>
              <a:t>Phase – Defect Management and Reporting</a:t>
            </a:r>
            <a:endParaRPr lang="en-US" b="1">
              <a:effectLst>
                <a:outerShdw blurRad="38100" dist="38100" dir="2700000" algn="tl">
                  <a:srgbClr val="000000">
                    <a:alpha val="43137"/>
                  </a:srgbClr>
                </a:outerShdw>
              </a:effectLst>
            </a:endParaRPr>
          </a:p>
        </p:txBody>
      </p:sp>
      <p:sp>
        <p:nvSpPr>
          <p:cNvPr id="17" name="Isosceles Triangle 1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1000126" y="4531021"/>
            <a:ext cx="4231083" cy="273844"/>
          </a:xfrm>
        </p:spPr>
        <p:txBody>
          <a:bodyPr>
            <a:normAutofit/>
          </a:bodyPr>
          <a:lstStyle/>
          <a:p>
            <a:pPr>
              <a:spcAft>
                <a:spcPts val="600"/>
              </a:spcAft>
            </a:pPr>
            <a:r>
              <a:rPr lang="en-US"/>
              <a:t>CUBIC PROPRIETARY   |   Overview</a:t>
            </a:r>
            <a:endParaRPr lang="en-US" i="1"/>
          </a:p>
        </p:txBody>
      </p:sp>
      <p:sp>
        <p:nvSpPr>
          <p:cNvPr id="19" name="Isosceles Triangle 1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Content Placeholder 8">
            <a:extLst>
              <a:ext uri="{FF2B5EF4-FFF2-40B4-BE49-F238E27FC236}">
                <a16:creationId xmlns:a16="http://schemas.microsoft.com/office/drawing/2014/main" id="{C82E5504-F2CD-B907-B448-45BE1975BE04}"/>
              </a:ext>
            </a:extLst>
          </p:cNvPr>
          <p:cNvSpPr>
            <a:spLocks noGrp="1"/>
          </p:cNvSpPr>
          <p:nvPr>
            <p:ph idx="1"/>
          </p:nvPr>
        </p:nvSpPr>
        <p:spPr>
          <a:xfrm>
            <a:off x="1000126" y="1620442"/>
            <a:ext cx="6353174" cy="2571945"/>
          </a:xfrm>
        </p:spPr>
        <p:txBody>
          <a:bodyPr>
            <a:normAutofit/>
          </a:bodyPr>
          <a:lstStyle/>
          <a:p>
            <a:pPr>
              <a:lnSpc>
                <a:spcPct val="90000"/>
              </a:lnSpc>
            </a:pPr>
            <a:r>
              <a:rPr lang="en-GB" sz="1000">
                <a:latin typeface="Work Sans"/>
              </a:rPr>
              <a:t>This phase focuses on identifying, recording, tracking, prioritizing, and resolving defects or issues discovered during testing. In this phase, the testing team documents any identified defects, assigns them unique identifiers, and communicates them to the development team for resolution.</a:t>
            </a:r>
          </a:p>
          <a:p>
            <a:pPr>
              <a:lnSpc>
                <a:spcPct val="90000"/>
              </a:lnSpc>
            </a:pPr>
            <a:endParaRPr lang="en-GB" sz="1000">
              <a:latin typeface="Work Sans"/>
            </a:endParaRPr>
          </a:p>
          <a:p>
            <a:pPr>
              <a:lnSpc>
                <a:spcPct val="90000"/>
              </a:lnSpc>
            </a:pPr>
            <a:r>
              <a:rPr lang="en-GB" sz="1000">
                <a:latin typeface="Work Sans"/>
              </a:rPr>
              <a:t>This phase involves collaboration between various stakeholders, including testers, developers, project managers, and other team members, as they work together to understand the root cause of each defect, prioritize their resolution based on business impact, and track their progress toward resolution.</a:t>
            </a:r>
          </a:p>
          <a:p>
            <a:pPr>
              <a:lnSpc>
                <a:spcPct val="90000"/>
              </a:lnSpc>
            </a:pPr>
            <a:endParaRPr lang="en-GB" sz="1000">
              <a:latin typeface="Work Sans"/>
            </a:endParaRPr>
          </a:p>
          <a:p>
            <a:pPr>
              <a:lnSpc>
                <a:spcPct val="90000"/>
              </a:lnSpc>
            </a:pPr>
            <a:r>
              <a:rPr lang="en-GB" sz="1000">
                <a:latin typeface="Work Sans"/>
              </a:rPr>
              <a:t>When a defect is identified, it should be reported through Manager. The report should include clear descriptions of the symptoms, steps to reproduce the defect, and any relevant context or additional information to help the development team understand the issue and prioritize its resolution.</a:t>
            </a:r>
          </a:p>
          <a:p>
            <a:pPr>
              <a:lnSpc>
                <a:spcPct val="90000"/>
              </a:lnSpc>
            </a:pPr>
            <a:endParaRPr lang="en-GB" sz="1000"/>
          </a:p>
        </p:txBody>
      </p:sp>
      <p:sp>
        <p:nvSpPr>
          <p:cNvPr id="2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Slide Number Placeholder 3"/>
          <p:cNvSpPr>
            <a:spLocks noGrp="1"/>
          </p:cNvSpPr>
          <p:nvPr>
            <p:ph type="sldNum" sz="quarter" idx="12"/>
          </p:nvPr>
        </p:nvSpPr>
        <p:spPr>
          <a:xfrm>
            <a:off x="7992397" y="4531021"/>
            <a:ext cx="512504" cy="273844"/>
          </a:xfrm>
        </p:spPr>
        <p:txBody>
          <a:bodyPr>
            <a:normAutofit/>
          </a:bodyPr>
          <a:lstStyle/>
          <a:p>
            <a:pPr>
              <a:spcAft>
                <a:spcPts val="600"/>
              </a:spcAft>
            </a:pPr>
            <a:fld id="{4C27EB8B-D1FE-ED46-AC87-6B0F7FF792E3}" type="slidenum">
              <a:rPr lang="en-US">
                <a:solidFill>
                  <a:srgbClr val="FFFFFF"/>
                </a:solidFill>
              </a:rPr>
              <a:pPr>
                <a:spcAft>
                  <a:spcPts val="600"/>
                </a:spcAft>
              </a:pPr>
              <a:t>10</a:t>
            </a:fld>
            <a:endParaRPr lang="en-US">
              <a:solidFill>
                <a:srgbClr val="FFFFFF"/>
              </a:solidFill>
            </a:endParaRPr>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081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884363"/>
            <a:ext cx="2475485" cy="3347917"/>
          </a:xfrm>
        </p:spPr>
        <p:txBody>
          <a:bodyPr anchor="ctr">
            <a:normAutofit/>
          </a:bodyPr>
          <a:lstStyle/>
          <a:p>
            <a:r>
              <a:rPr lang="en-GB" b="1">
                <a:effectLst>
                  <a:outerShdw blurRad="38100" dist="38100" dir="2700000" algn="tl">
                    <a:srgbClr val="000000">
                      <a:alpha val="43137"/>
                    </a:srgbClr>
                  </a:outerShdw>
                </a:effectLst>
              </a:rPr>
              <a:t>Defect Report and the States</a:t>
            </a:r>
            <a:br>
              <a:rPr lang="en-GB"/>
            </a:br>
            <a:r>
              <a:rPr lang="en-US" b="1">
                <a:effectLst>
                  <a:outerShdw blurRad="38100" dist="38100" dir="2700000" algn="tl">
                    <a:srgbClr val="000000">
                      <a:alpha val="43137"/>
                    </a:srgbClr>
                  </a:outerShdw>
                </a:effectLst>
              </a:rPr>
              <a:t> </a:t>
            </a: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ontent Placeholder 8">
            <a:extLst>
              <a:ext uri="{FF2B5EF4-FFF2-40B4-BE49-F238E27FC236}">
                <a16:creationId xmlns:a16="http://schemas.microsoft.com/office/drawing/2014/main" id="{C82E5504-F2CD-B907-B448-45BE1975BE04}"/>
              </a:ext>
            </a:extLst>
          </p:cNvPr>
          <p:cNvSpPr>
            <a:spLocks noGrp="1"/>
          </p:cNvSpPr>
          <p:nvPr>
            <p:ph idx="1"/>
          </p:nvPr>
        </p:nvSpPr>
        <p:spPr>
          <a:xfrm>
            <a:off x="3734188" y="831858"/>
            <a:ext cx="4755762" cy="3452925"/>
          </a:xfrm>
        </p:spPr>
        <p:txBody>
          <a:bodyPr vert="horz" lIns="91440" tIns="45720" rIns="91440" bIns="45720" rtlCol="0" anchor="ctr">
            <a:normAutofit/>
          </a:bodyPr>
          <a:lstStyle/>
          <a:p>
            <a:pPr marL="0" indent="0">
              <a:lnSpc>
                <a:spcPct val="90000"/>
              </a:lnSpc>
              <a:buNone/>
            </a:pPr>
            <a:r>
              <a:rPr lang="en-GB" sz="900" b="1" dirty="0"/>
              <a:t>Defect Report :</a:t>
            </a:r>
          </a:p>
          <a:p>
            <a:pPr>
              <a:lnSpc>
                <a:spcPct val="90000"/>
              </a:lnSpc>
            </a:pPr>
            <a:r>
              <a:rPr lang="en-GB" sz="900" dirty="0">
                <a:latin typeface="Work Sans"/>
                <a:cs typeface="Arial"/>
              </a:rPr>
              <a:t>A defect report is a document or system entry that records a defect or flaw found in the software application which is causing the normal flow of an application to deviate from its expected behaviour. </a:t>
            </a:r>
          </a:p>
          <a:p>
            <a:pPr>
              <a:lnSpc>
                <a:spcPct val="90000"/>
              </a:lnSpc>
            </a:pPr>
            <a:r>
              <a:rPr lang="en-GB" sz="900" dirty="0">
                <a:latin typeface="Work Sans"/>
                <a:cs typeface="Arial"/>
              </a:rPr>
              <a:t>It helps developers understand the issue, reproduce it and ultimately fix it.</a:t>
            </a:r>
          </a:p>
          <a:p>
            <a:pPr>
              <a:lnSpc>
                <a:spcPct val="90000"/>
              </a:lnSpc>
            </a:pPr>
            <a:r>
              <a:rPr lang="en-GB" sz="900" dirty="0">
                <a:latin typeface="Work Sans"/>
                <a:cs typeface="Arial"/>
              </a:rPr>
              <a:t>Defect report elements consists of Defect ID(automatically generated), Title/summary, Description(steps to reproduce), Feature Name, Reproducible defect or not, Status of the defect, Severity and Priority of the defect, Build Version, Environment, Tester Name, Date Raised, Assigned to, Attachments(logs, screenshots), Expected vs. Actual Result. </a:t>
            </a:r>
          </a:p>
          <a:p>
            <a:pPr>
              <a:lnSpc>
                <a:spcPct val="90000"/>
              </a:lnSpc>
              <a:buNone/>
            </a:pPr>
            <a:r>
              <a:rPr lang="en-GB" sz="900" b="1" dirty="0">
                <a:latin typeface="Arial"/>
                <a:cs typeface="Arial"/>
              </a:rPr>
              <a:t>States of Defect: </a:t>
            </a:r>
            <a:endParaRPr lang="en-GB" sz="900" b="1" dirty="0">
              <a:latin typeface="Arial"/>
            </a:endParaRPr>
          </a:p>
          <a:p>
            <a:pPr marL="0" indent="0">
              <a:lnSpc>
                <a:spcPct val="90000"/>
              </a:lnSpc>
              <a:buNone/>
            </a:pPr>
            <a:r>
              <a:rPr lang="en-GB" sz="900" b="1" dirty="0">
                <a:latin typeface="Work Sans"/>
                <a:cs typeface="Arial"/>
              </a:rPr>
              <a:t>Initial State</a:t>
            </a:r>
            <a:r>
              <a:rPr lang="en-GB" sz="900" dirty="0">
                <a:latin typeface="Work Sans"/>
                <a:cs typeface="Arial"/>
              </a:rPr>
              <a:t>-</a:t>
            </a:r>
            <a:r>
              <a:rPr lang="en-GB" sz="900" dirty="0">
                <a:latin typeface="Nunito"/>
                <a:cs typeface="Arial"/>
              </a:rPr>
              <a:t>collect and gather all necessary and essential information that is required to reproduce and resolve defects successfully. Basically, considered as open state or new state.</a:t>
            </a:r>
            <a:endParaRPr lang="en-GB" sz="900" dirty="0">
              <a:latin typeface="Work Sans"/>
              <a:cs typeface="Arial"/>
            </a:endParaRPr>
          </a:p>
          <a:p>
            <a:pPr marL="0" indent="0">
              <a:lnSpc>
                <a:spcPct val="90000"/>
              </a:lnSpc>
              <a:buNone/>
            </a:pPr>
            <a:r>
              <a:rPr lang="en-GB" sz="900" b="1" dirty="0">
                <a:latin typeface="Work Sans"/>
                <a:cs typeface="Arial"/>
              </a:rPr>
              <a:t>Returned State- </a:t>
            </a:r>
            <a:r>
              <a:rPr lang="en-GB" sz="900" dirty="0">
                <a:latin typeface="Work Sans"/>
                <a:cs typeface="Arial"/>
              </a:rPr>
              <a:t>B</a:t>
            </a:r>
            <a:r>
              <a:rPr lang="en-GB" sz="900" dirty="0">
                <a:latin typeface="Nunito"/>
                <a:cs typeface="Arial"/>
              </a:rPr>
              <a:t>asically considered as rejected state or clarification state. Developers further ask creator of defect reports to give more information and make required changes in defect reports.</a:t>
            </a:r>
            <a:endParaRPr lang="en-GB" sz="900" dirty="0">
              <a:latin typeface="Work Sans"/>
              <a:cs typeface="Arial"/>
            </a:endParaRPr>
          </a:p>
          <a:p>
            <a:pPr marL="0" indent="0">
              <a:lnSpc>
                <a:spcPct val="90000"/>
              </a:lnSpc>
              <a:buNone/>
            </a:pPr>
            <a:r>
              <a:rPr lang="en-GB" sz="900" b="1" dirty="0">
                <a:latin typeface="Work Sans"/>
                <a:cs typeface="Arial"/>
              </a:rPr>
              <a:t>Confirmed State- </a:t>
            </a:r>
            <a:r>
              <a:rPr lang="en-GB" sz="900" dirty="0">
                <a:latin typeface="Work Sans"/>
                <a:cs typeface="Arial"/>
              </a:rPr>
              <a:t>B</a:t>
            </a:r>
            <a:r>
              <a:rPr lang="en-GB" sz="900" dirty="0">
                <a:latin typeface="Nunito"/>
                <a:cs typeface="Arial"/>
              </a:rPr>
              <a:t>asically considered as verified state or resolved state. Testers perform a confirmation test simply to ensure that doe’s defect is resolved successfully or not.</a:t>
            </a:r>
          </a:p>
          <a:p>
            <a:pPr marL="0" indent="0">
              <a:lnSpc>
                <a:spcPct val="90000"/>
              </a:lnSpc>
              <a:buNone/>
            </a:pPr>
            <a:endParaRPr lang="en-GB" sz="900">
              <a:latin typeface="Work Sans"/>
              <a:cs typeface="Arial"/>
            </a:endParaRP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723900" y="4531021"/>
            <a:ext cx="4507309" cy="273844"/>
          </a:xfrm>
        </p:spPr>
        <p:txBody>
          <a:bodyPr>
            <a:normAutofit/>
          </a:bodyPr>
          <a:lstStyle/>
          <a:p>
            <a:pPr>
              <a:spcAft>
                <a:spcPts val="600"/>
              </a:spcAft>
            </a:pPr>
            <a:r>
              <a:rPr lang="en-US"/>
              <a:t>CUBIC PROPRIETARY   |   Overview</a:t>
            </a:r>
            <a:endParaRPr lang="en-US" i="1"/>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11</a:t>
            </a:fld>
            <a:endParaRPr lang="en-US"/>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271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6EA7EF-2EA1-5254-09FA-D74782BE5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295E4-A929-A3DD-AACA-F693380B6BDD}"/>
              </a:ext>
            </a:extLst>
          </p:cNvPr>
          <p:cNvSpPr>
            <a:spLocks noGrp="1"/>
          </p:cNvSpPr>
          <p:nvPr>
            <p:ph type="title"/>
          </p:nvPr>
        </p:nvSpPr>
        <p:spPr>
          <a:xfrm>
            <a:off x="508000" y="457200"/>
            <a:ext cx="6447501" cy="486906"/>
          </a:xfrm>
        </p:spPr>
        <p:txBody>
          <a:bodyPr anchor="t">
            <a:normAutofit fontScale="90000"/>
          </a:bodyPr>
          <a:lstStyle/>
          <a:p>
            <a:r>
              <a:rPr lang="en-GB" b="1" dirty="0">
                <a:effectLst>
                  <a:outerShdw blurRad="38100" dist="38100" dir="2700000" algn="tl">
                    <a:srgbClr val="000000">
                      <a:alpha val="43137"/>
                    </a:srgbClr>
                  </a:outerShdw>
                </a:effectLst>
              </a:rPr>
              <a:t>Defect Lifecycle</a:t>
            </a:r>
            <a:br>
              <a:rPr lang="en-GB" dirty="0"/>
            </a:br>
            <a:r>
              <a:rPr lang="en-US" b="1" dirty="0">
                <a:effectLst>
                  <a:outerShdw blurRad="38100" dist="38100" dir="2700000" algn="tl">
                    <a:srgbClr val="000000">
                      <a:alpha val="43137"/>
                    </a:srgbClr>
                  </a:outerShdw>
                </a:effectLst>
              </a:rPr>
              <a:t> </a:t>
            </a:r>
          </a:p>
        </p:txBody>
      </p:sp>
      <p:sp>
        <p:nvSpPr>
          <p:cNvPr id="5" name="Footer Placeholder 4">
            <a:extLst>
              <a:ext uri="{FF2B5EF4-FFF2-40B4-BE49-F238E27FC236}">
                <a16:creationId xmlns:a16="http://schemas.microsoft.com/office/drawing/2014/main" id="{DBCFCF61-345E-F06B-AB05-04FE6DA0FAAD}"/>
              </a:ext>
            </a:extLst>
          </p:cNvPr>
          <p:cNvSpPr>
            <a:spLocks noGrp="1"/>
          </p:cNvSpPr>
          <p:nvPr>
            <p:ph type="ftr" sz="quarter" idx="11"/>
          </p:nvPr>
        </p:nvSpPr>
        <p:spPr>
          <a:xfrm>
            <a:off x="508000" y="4531021"/>
            <a:ext cx="4145786" cy="273844"/>
          </a:xfrm>
        </p:spPr>
        <p:txBody>
          <a:bodyPr>
            <a:normAutofit/>
          </a:bodyPr>
          <a:lstStyle/>
          <a:p>
            <a:pPr>
              <a:spcAft>
                <a:spcPts val="600"/>
              </a:spcAft>
            </a:pPr>
            <a:r>
              <a:rPr lang="en-US"/>
              <a:t>CUBIC PROPRIETARY   |   Overview</a:t>
            </a:r>
            <a:endParaRPr lang="en-US" i="1"/>
          </a:p>
        </p:txBody>
      </p:sp>
      <p:sp>
        <p:nvSpPr>
          <p:cNvPr id="4" name="Slide Number Placeholder 3">
            <a:extLst>
              <a:ext uri="{FF2B5EF4-FFF2-40B4-BE49-F238E27FC236}">
                <a16:creationId xmlns:a16="http://schemas.microsoft.com/office/drawing/2014/main" id="{84882736-6EFE-F0E2-4B6B-938DA439EEDA}"/>
              </a:ext>
            </a:extLst>
          </p:cNvPr>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12</a:t>
            </a:fld>
            <a:endParaRPr lang="en-US"/>
          </a:p>
        </p:txBody>
      </p:sp>
      <p:sp>
        <p:nvSpPr>
          <p:cNvPr id="6" name="AutoShape 2" descr="How To Manage Team Goals in Microsoft Teams">
            <a:extLst>
              <a:ext uri="{FF2B5EF4-FFF2-40B4-BE49-F238E27FC236}">
                <a16:creationId xmlns:a16="http://schemas.microsoft.com/office/drawing/2014/main" id="{8EF3314E-162A-35E6-E2BC-DB0340C6C7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E416A392-9D97-04CE-1F85-736ED8A24F25}"/>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Content Placeholder 23" descr="A diagram of a process&#10;&#10;AI-generated content may be incorrect.">
            <a:extLst>
              <a:ext uri="{FF2B5EF4-FFF2-40B4-BE49-F238E27FC236}">
                <a16:creationId xmlns:a16="http://schemas.microsoft.com/office/drawing/2014/main" id="{82D4B538-A827-1840-40D7-157ECE98E658}"/>
              </a:ext>
            </a:extLst>
          </p:cNvPr>
          <p:cNvPicPr>
            <a:picLocks noChangeAspect="1"/>
          </p:cNvPicPr>
          <p:nvPr/>
        </p:nvPicPr>
        <p:blipFill>
          <a:blip r:embed="rId2"/>
          <a:srcRect t="13052" r="70" b="-215"/>
          <a:stretch>
            <a:fillRect/>
          </a:stretch>
        </p:blipFill>
        <p:spPr>
          <a:xfrm>
            <a:off x="402671" y="946761"/>
            <a:ext cx="6453057" cy="3816071"/>
          </a:xfrm>
          <a:prstGeom prst="rect">
            <a:avLst/>
          </a:prstGeom>
        </p:spPr>
      </p:pic>
    </p:spTree>
    <p:extLst>
      <p:ext uri="{BB962C8B-B14F-4D97-AF65-F5344CB8AC3E}">
        <p14:creationId xmlns:p14="http://schemas.microsoft.com/office/powerpoint/2010/main" val="819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457200"/>
            <a:ext cx="6447501" cy="990600"/>
          </a:xfrm>
        </p:spPr>
        <p:txBody>
          <a:bodyPr>
            <a:normAutofit/>
          </a:bodyPr>
          <a:lstStyle/>
          <a:p>
            <a:r>
              <a:rPr lang="en-GB" b="1">
                <a:effectLst>
                  <a:outerShdw blurRad="38100" dist="38100" dir="2700000" algn="tl">
                    <a:srgbClr val="000000">
                      <a:alpha val="43137"/>
                    </a:srgbClr>
                  </a:outerShdw>
                </a:effectLst>
              </a:rPr>
              <a:t>Defect States Workflow</a:t>
            </a:r>
            <a:br>
              <a:rPr lang="en-GB"/>
            </a:br>
            <a:r>
              <a:rPr lang="en-US" b="1">
                <a:effectLst>
                  <a:outerShdw blurRad="38100" dist="38100" dir="2700000" algn="tl">
                    <a:srgbClr val="000000">
                      <a:alpha val="43137"/>
                    </a:srgbClr>
                  </a:outerShdw>
                </a:effectLst>
              </a:rPr>
              <a:t> </a:t>
            </a:r>
          </a:p>
        </p:txBody>
      </p:sp>
      <p:sp>
        <p:nvSpPr>
          <p:cNvPr id="17" name="Isosceles Triangle 1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1000126" y="4531021"/>
            <a:ext cx="4231083" cy="273844"/>
          </a:xfrm>
        </p:spPr>
        <p:txBody>
          <a:bodyPr>
            <a:normAutofit/>
          </a:bodyPr>
          <a:lstStyle/>
          <a:p>
            <a:pPr>
              <a:spcAft>
                <a:spcPts val="600"/>
              </a:spcAft>
            </a:pPr>
            <a:r>
              <a:rPr lang="en-US"/>
              <a:t>CUBIC PROPRIETARY   |   Overview</a:t>
            </a:r>
            <a:endParaRPr lang="en-US" i="1"/>
          </a:p>
        </p:txBody>
      </p:sp>
      <p:sp>
        <p:nvSpPr>
          <p:cNvPr id="19" name="Isosceles Triangle 1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C82E5504-F2CD-B907-B448-45BE1975BE04}"/>
              </a:ext>
            </a:extLst>
          </p:cNvPr>
          <p:cNvSpPr>
            <a:spLocks noGrp="1"/>
          </p:cNvSpPr>
          <p:nvPr>
            <p:ph idx="1"/>
          </p:nvPr>
        </p:nvSpPr>
        <p:spPr>
          <a:xfrm>
            <a:off x="426448" y="1070810"/>
            <a:ext cx="7579185" cy="3734055"/>
          </a:xfrm>
        </p:spPr>
        <p:txBody>
          <a:bodyPr vert="horz" lIns="91440" tIns="45720" rIns="91440" bIns="45720" rtlCol="0" anchor="t">
            <a:noAutofit/>
          </a:bodyPr>
          <a:lstStyle/>
          <a:p>
            <a:pPr>
              <a:lnSpc>
                <a:spcPct val="90000"/>
              </a:lnSpc>
            </a:pPr>
            <a:r>
              <a:rPr lang="en-GB" sz="850" b="1" dirty="0">
                <a:latin typeface="Nunito"/>
              </a:rPr>
              <a:t>New :</a:t>
            </a:r>
            <a:r>
              <a:rPr lang="en-GB" sz="850" dirty="0">
                <a:latin typeface="Nunito"/>
              </a:rPr>
              <a:t> Whenever a defect is identified and posted by tester for first time, it is automatically assigned a status as ‘New’.</a:t>
            </a:r>
            <a:endParaRPr lang="en-GB" sz="850" dirty="0">
              <a:cs typeface="Arial"/>
            </a:endParaRPr>
          </a:p>
          <a:p>
            <a:pPr>
              <a:lnSpc>
                <a:spcPct val="90000"/>
              </a:lnSpc>
            </a:pPr>
            <a:r>
              <a:rPr lang="en-GB" sz="850" b="1" dirty="0">
                <a:latin typeface="Nunito"/>
              </a:rPr>
              <a:t>Assigned :</a:t>
            </a:r>
            <a:r>
              <a:rPr lang="en-GB" sz="850" dirty="0">
                <a:latin typeface="Nunito"/>
              </a:rPr>
              <a:t> The defect is then further assigned by test lead to development team. Then it is automatically assigned a status as ‘Assigned’. Now, it’s  responsibility of developers to analyse defects and resolve it.</a:t>
            </a:r>
            <a:endParaRPr lang="en-GB" sz="850" dirty="0">
              <a:cs typeface="Arial"/>
            </a:endParaRPr>
          </a:p>
          <a:p>
            <a:pPr>
              <a:lnSpc>
                <a:spcPct val="90000"/>
              </a:lnSpc>
            </a:pPr>
            <a:r>
              <a:rPr lang="en-GB" sz="850" b="1" dirty="0">
                <a:latin typeface="Nunito"/>
              </a:rPr>
              <a:t>Open :</a:t>
            </a:r>
            <a:r>
              <a:rPr lang="en-GB" sz="850" dirty="0">
                <a:latin typeface="Nunito"/>
              </a:rPr>
              <a:t>  Defect is reviewed and ensured whether the defect identified is valid. If defect is valid then it is automatically assigned a status as ‘Open’.</a:t>
            </a:r>
          </a:p>
          <a:p>
            <a:pPr marL="556895" lvl="1" indent="-213995">
              <a:lnSpc>
                <a:spcPct val="90000"/>
              </a:lnSpc>
            </a:pPr>
            <a:r>
              <a:rPr lang="en-GB" sz="850" b="1" i="0" dirty="0">
                <a:latin typeface="Nunito"/>
              </a:rPr>
              <a:t>Duplicate -</a:t>
            </a:r>
            <a:r>
              <a:rPr lang="en-GB" sz="850" i="0" dirty="0">
                <a:latin typeface="Nunito"/>
              </a:rPr>
              <a:t> If developers during analysis found that defect is posted more than once, or defects reports of both defects have similar results and steps to reproduce, or it corresponds to same concept of defect, then it is automatically assigned a status as ‘Duplicate’.</a:t>
            </a:r>
            <a:endParaRPr lang="en-GB" sz="850" dirty="0">
              <a:cs typeface="Arial"/>
            </a:endParaRPr>
          </a:p>
          <a:p>
            <a:pPr marL="556895" lvl="1" indent="-213995">
              <a:lnSpc>
                <a:spcPct val="90000"/>
              </a:lnSpc>
            </a:pPr>
            <a:r>
              <a:rPr lang="en-GB" sz="850" b="1" i="0" dirty="0">
                <a:latin typeface="Nunito"/>
              </a:rPr>
              <a:t>Rejected -</a:t>
            </a:r>
            <a:r>
              <a:rPr lang="en-GB" sz="850" i="0" dirty="0">
                <a:latin typeface="Nunito"/>
              </a:rPr>
              <a:t> If developers during analysis found that defect is not genuine or valid then it is automatically assigned a status as ‘Rejected’.</a:t>
            </a:r>
            <a:endParaRPr lang="en-GB" sz="850" dirty="0">
              <a:cs typeface="Arial"/>
            </a:endParaRPr>
          </a:p>
          <a:p>
            <a:pPr marL="556895" lvl="1" indent="-213995">
              <a:lnSpc>
                <a:spcPct val="90000"/>
              </a:lnSpc>
            </a:pPr>
            <a:r>
              <a:rPr lang="en-GB" sz="850" b="1" i="0" dirty="0">
                <a:latin typeface="Nunito"/>
              </a:rPr>
              <a:t>Deferred/Postponed -</a:t>
            </a:r>
            <a:r>
              <a:rPr lang="en-GB" sz="850" i="0" dirty="0">
                <a:latin typeface="Nunito"/>
              </a:rPr>
              <a:t> If developers during analysis found that defect is not very harmful to system and is not a prime priority and it can be fixed in next release, then is automatically assigned a status as ‘Deferred’.</a:t>
            </a:r>
            <a:endParaRPr lang="en-GB" sz="850" dirty="0">
              <a:cs typeface="Arial"/>
            </a:endParaRPr>
          </a:p>
          <a:p>
            <a:pPr marL="556895" lvl="1" indent="-213995">
              <a:lnSpc>
                <a:spcPct val="90000"/>
              </a:lnSpc>
            </a:pPr>
            <a:r>
              <a:rPr lang="en-GB" sz="850" b="1" i="0" dirty="0">
                <a:latin typeface="Nunito"/>
              </a:rPr>
              <a:t>Not reproducible -</a:t>
            </a:r>
            <a:r>
              <a:rPr lang="en-GB" sz="850" i="0" dirty="0">
                <a:latin typeface="Nunito"/>
              </a:rPr>
              <a:t> If developers during analysis found that defect is not reproducing by steps that are mentioned in ‘steps to reproduce’ in defect report by test lead, then it is automatically assigned a status as ‘Non-reproducible’.</a:t>
            </a:r>
            <a:endParaRPr lang="en-GB" sz="850" dirty="0">
              <a:cs typeface="Arial"/>
            </a:endParaRPr>
          </a:p>
          <a:p>
            <a:pPr>
              <a:lnSpc>
                <a:spcPct val="90000"/>
              </a:lnSpc>
            </a:pPr>
            <a:r>
              <a:rPr lang="en-GB" sz="850" b="1" dirty="0">
                <a:latin typeface="Nunito"/>
              </a:rPr>
              <a:t>Fixed :</a:t>
            </a:r>
            <a:r>
              <a:rPr lang="en-GB" sz="850" dirty="0">
                <a:latin typeface="Nunito"/>
              </a:rPr>
              <a:t> When developers complete the analysis process and found that defect is valid and is needed to be fixed immediately, then developers make changes required to resolve defect. After making changes, developers further verify changes. If no other changes are required to diffuse defect, then it is automatically assigned a status as ‘Fixed’.</a:t>
            </a:r>
            <a:endParaRPr lang="en-GB" sz="850" dirty="0">
              <a:cs typeface="Arial"/>
            </a:endParaRPr>
          </a:p>
          <a:p>
            <a:pPr>
              <a:lnSpc>
                <a:spcPct val="90000"/>
              </a:lnSpc>
            </a:pPr>
            <a:r>
              <a:rPr lang="en-GB" sz="850" b="1" dirty="0">
                <a:latin typeface="Nunito"/>
              </a:rPr>
              <a:t>Verified :</a:t>
            </a:r>
            <a:r>
              <a:rPr lang="en-GB" sz="850" dirty="0">
                <a:latin typeface="Nunito"/>
              </a:rPr>
              <a:t> Developers then further pass defect to testing team to verify again, then it is automatically assigned a status as ‘Retest’ i.e. ‘to be verified’. Testers here check if the defect is fixed by developer.</a:t>
            </a:r>
            <a:endParaRPr lang="en-GB" sz="850" dirty="0">
              <a:cs typeface="Arial"/>
            </a:endParaRPr>
          </a:p>
          <a:p>
            <a:pPr marL="556895" lvl="1" indent="-213995">
              <a:lnSpc>
                <a:spcPct val="90000"/>
              </a:lnSpc>
            </a:pPr>
            <a:r>
              <a:rPr lang="en-GB" sz="850" b="1" i="0" dirty="0">
                <a:latin typeface="Nunito"/>
              </a:rPr>
              <a:t>Reopened -</a:t>
            </a:r>
            <a:r>
              <a:rPr lang="en-GB" sz="850" i="0" dirty="0">
                <a:latin typeface="Nunito"/>
              </a:rPr>
              <a:t> While retesting or verification, if tester found that defect is not fixed completely and it can be reproduced again or it is not fixed correctly, then it is automatically assigned a status as </a:t>
            </a:r>
            <a:r>
              <a:rPr lang="en-GB" sz="850" i="0" err="1">
                <a:latin typeface="Nunito"/>
              </a:rPr>
              <a:t>‘Re</a:t>
            </a:r>
            <a:r>
              <a:rPr lang="en-GB" sz="850" i="0" dirty="0">
                <a:latin typeface="Nunito"/>
              </a:rPr>
              <a:t>-opened’. In this, defect is further re-opened.</a:t>
            </a:r>
            <a:endParaRPr lang="en-GB" sz="850" dirty="0">
              <a:cs typeface="Arial"/>
            </a:endParaRPr>
          </a:p>
          <a:p>
            <a:pPr>
              <a:lnSpc>
                <a:spcPct val="90000"/>
              </a:lnSpc>
            </a:pPr>
            <a:r>
              <a:rPr lang="en-GB" sz="850" b="1" dirty="0">
                <a:latin typeface="Nunito"/>
              </a:rPr>
              <a:t>Closed :</a:t>
            </a:r>
            <a:r>
              <a:rPr lang="en-GB" sz="850" dirty="0">
                <a:latin typeface="Nunito"/>
              </a:rPr>
              <a:t> If testing team founds that defect no longer exists and do not find any traces of defect being able to reproduce again, then it is automatically assigned a status as ‘Closed’.</a:t>
            </a:r>
            <a:endParaRPr lang="en-GB" sz="850" dirty="0">
              <a:cs typeface="Arial"/>
            </a:endParaRPr>
          </a:p>
          <a:p>
            <a:pPr>
              <a:lnSpc>
                <a:spcPct val="90000"/>
              </a:lnSpc>
            </a:pPr>
            <a:endParaRPr lang="en-GB" sz="850" dirty="0">
              <a:cs typeface="Arial"/>
            </a:endParaRPr>
          </a:p>
        </p:txBody>
      </p:sp>
      <p:sp>
        <p:nvSpPr>
          <p:cNvPr id="2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Slide Number Placeholder 3"/>
          <p:cNvSpPr>
            <a:spLocks noGrp="1"/>
          </p:cNvSpPr>
          <p:nvPr>
            <p:ph type="sldNum" sz="quarter" idx="12"/>
          </p:nvPr>
        </p:nvSpPr>
        <p:spPr>
          <a:xfrm>
            <a:off x="7992397" y="4531021"/>
            <a:ext cx="512504" cy="273844"/>
          </a:xfrm>
        </p:spPr>
        <p:txBody>
          <a:bodyPr>
            <a:normAutofit/>
          </a:bodyPr>
          <a:lstStyle/>
          <a:p>
            <a:pPr>
              <a:spcAft>
                <a:spcPts val="600"/>
              </a:spcAft>
            </a:pPr>
            <a:fld id="{4C27EB8B-D1FE-ED46-AC87-6B0F7FF792E3}" type="slidenum">
              <a:rPr lang="en-US">
                <a:solidFill>
                  <a:srgbClr val="FFFFFF"/>
                </a:solidFill>
              </a:rPr>
              <a:pPr>
                <a:spcAft>
                  <a:spcPts val="600"/>
                </a:spcAft>
              </a:pPr>
              <a:t>13</a:t>
            </a:fld>
            <a:endParaRPr lang="en-US">
              <a:solidFill>
                <a:srgbClr val="FFFFFF"/>
              </a:solidFill>
            </a:endParaRPr>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388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6447501" cy="990600"/>
          </a:xfrm>
        </p:spPr>
        <p:txBody>
          <a:bodyPr>
            <a:normAutofit/>
          </a:bodyPr>
          <a:lstStyle/>
          <a:p>
            <a:r>
              <a:rPr lang="en-GB" b="1">
                <a:effectLst>
                  <a:outerShdw blurRad="38100" dist="38100" dir="2700000" algn="tl">
                    <a:srgbClr val="000000">
                      <a:alpha val="43137"/>
                    </a:srgbClr>
                  </a:outerShdw>
                </a:effectLst>
              </a:rPr>
              <a:t>Benefits of Defect Lifecycle</a:t>
            </a:r>
            <a:br>
              <a:rPr lang="en-GB"/>
            </a:br>
            <a:r>
              <a:rPr lang="en-US" b="1">
                <a:effectLst>
                  <a:outerShdw blurRad="38100" dist="38100" dir="2700000" algn="tl">
                    <a:srgbClr val="000000">
                      <a:alpha val="43137"/>
                    </a:srgbClr>
                  </a:outerShdw>
                </a:effectLst>
              </a:rPr>
              <a:t> </a:t>
            </a:r>
          </a:p>
        </p:txBody>
      </p:sp>
      <p:sp>
        <p:nvSpPr>
          <p:cNvPr id="5" name="Footer Placeholder 4"/>
          <p:cNvSpPr>
            <a:spLocks noGrp="1"/>
          </p:cNvSpPr>
          <p:nvPr>
            <p:ph type="ftr" sz="quarter" idx="11"/>
          </p:nvPr>
        </p:nvSpPr>
        <p:spPr>
          <a:xfrm>
            <a:off x="508000" y="4531021"/>
            <a:ext cx="4723209" cy="273844"/>
          </a:xfrm>
        </p:spPr>
        <p:txBody>
          <a:bodyPr>
            <a:normAutofit/>
          </a:bodyPr>
          <a:lstStyle/>
          <a:p>
            <a:pPr>
              <a:spcAft>
                <a:spcPts val="600"/>
              </a:spcAft>
            </a:pPr>
            <a:r>
              <a:rPr lang="en-US"/>
              <a:t>CUBIC PROPRIETARY   |   Overview</a:t>
            </a:r>
            <a:endParaRPr lang="en-US" i="1"/>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14</a:t>
            </a:fld>
            <a:endParaRPr lang="en-US"/>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7" name="Content Placeholder 8">
            <a:extLst>
              <a:ext uri="{FF2B5EF4-FFF2-40B4-BE49-F238E27FC236}">
                <a16:creationId xmlns:a16="http://schemas.microsoft.com/office/drawing/2014/main" id="{A995B287-F36A-0CB8-667C-83A9EBD05E1D}"/>
              </a:ext>
            </a:extLst>
          </p:cNvPr>
          <p:cNvGraphicFramePr>
            <a:graphicFrameLocks noGrp="1"/>
          </p:cNvGraphicFramePr>
          <p:nvPr>
            <p:ph idx="1"/>
            <p:extLst>
              <p:ext uri="{D42A27DB-BD31-4B8C-83A1-F6EECF244321}">
                <p14:modId xmlns:p14="http://schemas.microsoft.com/office/powerpoint/2010/main" val="4165536105"/>
              </p:ext>
            </p:extLst>
          </p:nvPr>
        </p:nvGraphicFramePr>
        <p:xfrm>
          <a:off x="508397" y="1620441"/>
          <a:ext cx="6447234" cy="291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06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6447501" cy="990600"/>
          </a:xfrm>
        </p:spPr>
        <p:txBody>
          <a:bodyPr anchor="t">
            <a:normAutofit/>
          </a:bodyPr>
          <a:lstStyle/>
          <a:p>
            <a:r>
              <a:rPr lang="en-GB" b="1">
                <a:effectLst>
                  <a:outerShdw blurRad="38100" dist="38100" dir="2700000" algn="tl">
                    <a:srgbClr val="000000">
                      <a:alpha val="43137"/>
                    </a:srgbClr>
                  </a:outerShdw>
                </a:effectLst>
              </a:rPr>
              <a:t>Limitations in Defect Lifecycle</a:t>
            </a:r>
            <a:br>
              <a:rPr lang="en-GB"/>
            </a:br>
            <a:r>
              <a:rPr lang="en-US" b="1">
                <a:effectLst>
                  <a:outerShdw blurRad="38100" dist="38100" dir="2700000" algn="tl">
                    <a:srgbClr val="000000">
                      <a:alpha val="43137"/>
                    </a:srgbClr>
                  </a:outerShdw>
                </a:effectLst>
              </a:rPr>
              <a:t> </a:t>
            </a:r>
          </a:p>
        </p:txBody>
      </p:sp>
      <p:sp>
        <p:nvSpPr>
          <p:cNvPr id="5" name="Footer Placeholder 4"/>
          <p:cNvSpPr>
            <a:spLocks noGrp="1"/>
          </p:cNvSpPr>
          <p:nvPr>
            <p:ph type="ftr" sz="quarter" idx="11"/>
          </p:nvPr>
        </p:nvSpPr>
        <p:spPr>
          <a:xfrm>
            <a:off x="508000" y="4531021"/>
            <a:ext cx="4146173" cy="273844"/>
          </a:xfrm>
        </p:spPr>
        <p:txBody>
          <a:bodyPr>
            <a:normAutofit/>
          </a:bodyPr>
          <a:lstStyle/>
          <a:p>
            <a:pPr>
              <a:spcAft>
                <a:spcPts val="600"/>
              </a:spcAft>
            </a:pPr>
            <a:r>
              <a:rPr lang="en-US"/>
              <a:t>CUBIC PROPRIETARY   |   Overview</a:t>
            </a:r>
            <a:endParaRPr lang="en-US" i="1"/>
          </a:p>
        </p:txBody>
      </p:sp>
      <p:pic>
        <p:nvPicPr>
          <p:cNvPr id="11" name="Picture 10" descr="A screenshot of a computer screen&#10;&#10;AI-generated content may be incorrect.">
            <a:extLst>
              <a:ext uri="{FF2B5EF4-FFF2-40B4-BE49-F238E27FC236}">
                <a16:creationId xmlns:a16="http://schemas.microsoft.com/office/drawing/2014/main" id="{A087FADA-CD6D-2D08-F73C-07F53CC076F2}"/>
              </a:ext>
            </a:extLst>
          </p:cNvPr>
          <p:cNvPicPr>
            <a:picLocks noChangeAspect="1"/>
          </p:cNvPicPr>
          <p:nvPr/>
        </p:nvPicPr>
        <p:blipFill>
          <a:blip r:embed="rId2"/>
          <a:stretch>
            <a:fillRect/>
          </a:stretch>
        </p:blipFill>
        <p:spPr>
          <a:xfrm>
            <a:off x="557264" y="1070899"/>
            <a:ext cx="5791936" cy="3373801"/>
          </a:xfrm>
          <a:prstGeom prst="rect">
            <a:avLst/>
          </a:prstGeom>
        </p:spPr>
      </p:pic>
      <p:sp>
        <p:nvSpPr>
          <p:cNvPr id="9" name="Content Placeholder 8">
            <a:extLst>
              <a:ext uri="{FF2B5EF4-FFF2-40B4-BE49-F238E27FC236}">
                <a16:creationId xmlns:a16="http://schemas.microsoft.com/office/drawing/2014/main" id="{C82E5504-F2CD-B907-B448-45BE1975BE04}"/>
              </a:ext>
            </a:extLst>
          </p:cNvPr>
          <p:cNvSpPr>
            <a:spLocks noGrp="1"/>
          </p:cNvSpPr>
          <p:nvPr>
            <p:ph idx="1"/>
          </p:nvPr>
        </p:nvSpPr>
        <p:spPr>
          <a:xfrm>
            <a:off x="4812029" y="1620441"/>
            <a:ext cx="2195389" cy="2910580"/>
          </a:xfrm>
        </p:spPr>
        <p:txBody>
          <a:bodyPr vert="horz" lIns="91440" tIns="45720" rIns="91440" bIns="45720" rtlCol="0">
            <a:normAutofit/>
          </a:bodyPr>
          <a:lstStyle/>
          <a:p>
            <a:pPr marL="0" indent="0">
              <a:buNone/>
            </a:pPr>
            <a:endParaRPr lang="en-GB" sz="1100">
              <a:cs typeface="Arial"/>
            </a:endParaRPr>
          </a:p>
          <a:p>
            <a:endParaRPr lang="en-GB" sz="1100">
              <a:cs typeface="Arial"/>
            </a:endParaRPr>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15</a:t>
            </a:fld>
            <a:endParaRPr lang="en-US"/>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315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A50891-2E87-72D2-0EB6-19991FF34031}"/>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7ED88BF7-BE29-8F6C-C2D2-BBE52A209DC0}"/>
              </a:ext>
            </a:extLst>
          </p:cNvPr>
          <p:cNvSpPr>
            <a:spLocks noGrp="1"/>
          </p:cNvSpPr>
          <p:nvPr>
            <p:ph type="ftr" sz="quarter" idx="11"/>
          </p:nvPr>
        </p:nvSpPr>
        <p:spPr>
          <a:xfrm>
            <a:off x="508000" y="4531021"/>
            <a:ext cx="4723209" cy="273844"/>
          </a:xfrm>
        </p:spPr>
        <p:txBody>
          <a:bodyPr>
            <a:normAutofit/>
          </a:bodyPr>
          <a:lstStyle/>
          <a:p>
            <a:pPr>
              <a:spcAft>
                <a:spcPts val="600"/>
              </a:spcAft>
            </a:pPr>
            <a:r>
              <a:rPr lang="en-US"/>
              <a:t>CUBIC PROPRIETARY   |   Overview</a:t>
            </a:r>
            <a:endParaRPr lang="en-US" i="1"/>
          </a:p>
        </p:txBody>
      </p:sp>
      <p:sp>
        <p:nvSpPr>
          <p:cNvPr id="2" name="Title 1">
            <a:extLst>
              <a:ext uri="{FF2B5EF4-FFF2-40B4-BE49-F238E27FC236}">
                <a16:creationId xmlns:a16="http://schemas.microsoft.com/office/drawing/2014/main" id="{90CAC09E-E6B7-B41D-0F63-5FAF5977B0E2}"/>
              </a:ext>
            </a:extLst>
          </p:cNvPr>
          <p:cNvSpPr>
            <a:spLocks noGrp="1"/>
          </p:cNvSpPr>
          <p:nvPr>
            <p:ph type="title"/>
          </p:nvPr>
        </p:nvSpPr>
        <p:spPr>
          <a:xfrm>
            <a:off x="482600" y="612478"/>
            <a:ext cx="2525519" cy="3918543"/>
          </a:xfrm>
        </p:spPr>
        <p:txBody>
          <a:bodyPr anchor="ctr">
            <a:normAutofit/>
          </a:bodyPr>
          <a:lstStyle/>
          <a:p>
            <a:r>
              <a:rPr lang="en-GB" b="1">
                <a:effectLst>
                  <a:outerShdw blurRad="38100" dist="38100" dir="2700000" algn="tl">
                    <a:srgbClr val="000000">
                      <a:alpha val="43137"/>
                    </a:srgbClr>
                  </a:outerShdw>
                </a:effectLst>
              </a:rPr>
              <a:t>Limitations in Defect Lifecycle</a:t>
            </a:r>
            <a:br>
              <a:rPr lang="en-GB"/>
            </a:br>
            <a:r>
              <a:rPr lang="en-US" b="1">
                <a:effectLst>
                  <a:outerShdw blurRad="38100" dist="38100" dir="2700000" algn="tl">
                    <a:srgbClr val="000000">
                      <a:alpha val="43137"/>
                    </a:srgbClr>
                  </a:outerShdw>
                </a:effectLst>
              </a:rPr>
              <a:t> </a:t>
            </a:r>
          </a:p>
        </p:txBody>
      </p:sp>
      <p:sp>
        <p:nvSpPr>
          <p:cNvPr id="4" name="Slide Number Placeholder 3">
            <a:extLst>
              <a:ext uri="{FF2B5EF4-FFF2-40B4-BE49-F238E27FC236}">
                <a16:creationId xmlns:a16="http://schemas.microsoft.com/office/drawing/2014/main" id="{EC1BEFDB-18CF-A25E-1E61-87E84FC3ADE7}"/>
              </a:ext>
            </a:extLst>
          </p:cNvPr>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16</a:t>
            </a:fld>
            <a:endParaRPr lang="en-US"/>
          </a:p>
        </p:txBody>
      </p:sp>
      <p:sp>
        <p:nvSpPr>
          <p:cNvPr id="9" name="Content Placeholder 8">
            <a:extLst>
              <a:ext uri="{FF2B5EF4-FFF2-40B4-BE49-F238E27FC236}">
                <a16:creationId xmlns:a16="http://schemas.microsoft.com/office/drawing/2014/main" id="{D5F81856-E9F1-8F47-AF5E-C8712A0C6E19}"/>
              </a:ext>
            </a:extLst>
          </p:cNvPr>
          <p:cNvSpPr>
            <a:spLocks noGrp="1"/>
          </p:cNvSpPr>
          <p:nvPr>
            <p:ph idx="1"/>
          </p:nvPr>
        </p:nvSpPr>
        <p:spPr>
          <a:xfrm>
            <a:off x="3354588" y="612478"/>
            <a:ext cx="4222347" cy="4118290"/>
          </a:xfrm>
        </p:spPr>
        <p:txBody>
          <a:bodyPr vert="horz" lIns="91440" tIns="45720" rIns="91440" bIns="45720" rtlCol="0" anchor="ctr">
            <a:noAutofit/>
          </a:bodyPr>
          <a:lstStyle/>
          <a:p>
            <a:pPr marL="0" indent="0">
              <a:lnSpc>
                <a:spcPct val="90000"/>
              </a:lnSpc>
              <a:buNone/>
            </a:pPr>
            <a:r>
              <a:rPr lang="en-GB" sz="800" dirty="0">
                <a:ea typeface="+mn-lt"/>
                <a:cs typeface="+mn-lt"/>
              </a:rPr>
              <a:t>The following are the limitations you might face while trying to organise perfect defect management: </a:t>
            </a:r>
            <a:endParaRPr lang="en-GB" sz="800" dirty="0">
              <a:cs typeface="Arial"/>
            </a:endParaRPr>
          </a:p>
          <a:p>
            <a:pPr>
              <a:lnSpc>
                <a:spcPct val="90000"/>
              </a:lnSpc>
            </a:pPr>
            <a:r>
              <a:rPr lang="en-GB" sz="800" b="1" dirty="0">
                <a:ea typeface="+mn-lt"/>
                <a:cs typeface="+mn-lt"/>
              </a:rPr>
              <a:t>Resource intensive</a:t>
            </a:r>
            <a:r>
              <a:rPr lang="en-GB" sz="800" dirty="0">
                <a:ea typeface="+mn-lt"/>
                <a:cs typeface="+mn-lt"/>
              </a:rPr>
              <a:t>: Maintaining a thorough process requires resources, including time, tools, and personnel, which generally divert attention from other activities. </a:t>
            </a:r>
            <a:endParaRPr lang="en-GB" sz="800" dirty="0">
              <a:cs typeface="Arial"/>
            </a:endParaRPr>
          </a:p>
          <a:p>
            <a:pPr>
              <a:lnSpc>
                <a:spcPct val="90000"/>
              </a:lnSpc>
            </a:pPr>
            <a:r>
              <a:rPr lang="en-GB" sz="800" b="1" dirty="0">
                <a:ea typeface="+mn-lt"/>
                <a:cs typeface="+mn-lt"/>
              </a:rPr>
              <a:t>Complexity</a:t>
            </a:r>
            <a:r>
              <a:rPr lang="en-GB" sz="800" dirty="0">
                <a:ea typeface="+mn-lt"/>
                <a:cs typeface="+mn-lt"/>
              </a:rPr>
              <a:t>: As software projects become more intricate, managing defects becomes complex and challenging, especially when dealing with interconnected systems. </a:t>
            </a:r>
            <a:endParaRPr lang="en-GB" sz="800" dirty="0">
              <a:cs typeface="Arial"/>
            </a:endParaRPr>
          </a:p>
          <a:p>
            <a:pPr>
              <a:lnSpc>
                <a:spcPct val="90000"/>
              </a:lnSpc>
            </a:pPr>
            <a:r>
              <a:rPr lang="en-GB" sz="800" b="1" dirty="0">
                <a:ea typeface="+mn-lt"/>
                <a:cs typeface="+mn-lt"/>
              </a:rPr>
              <a:t>Subjectivity</a:t>
            </a:r>
            <a:r>
              <a:rPr lang="en-GB" sz="800" dirty="0">
                <a:ea typeface="+mn-lt"/>
                <a:cs typeface="+mn-lt"/>
              </a:rPr>
              <a:t>: Determining the severity and impact of defects are sometimes subjective, potentially creating differences in prioritisation among team members. </a:t>
            </a:r>
            <a:endParaRPr lang="en-GB" sz="800" dirty="0">
              <a:cs typeface="Arial"/>
            </a:endParaRPr>
          </a:p>
          <a:p>
            <a:pPr>
              <a:lnSpc>
                <a:spcPct val="90000"/>
              </a:lnSpc>
            </a:pPr>
            <a:r>
              <a:rPr lang="en-GB" sz="800" b="1" dirty="0">
                <a:ea typeface="+mn-lt"/>
                <a:cs typeface="+mn-lt"/>
              </a:rPr>
              <a:t>Overhead</a:t>
            </a:r>
            <a:r>
              <a:rPr lang="en-GB" sz="800" dirty="0">
                <a:ea typeface="+mn-lt"/>
                <a:cs typeface="+mn-lt"/>
              </a:rPr>
              <a:t>: If not managed effectively, defect management processes can introduce administrative overhead, with massive delays and reduced efficiency. </a:t>
            </a:r>
            <a:endParaRPr lang="en-GB" sz="800" dirty="0">
              <a:cs typeface="Arial"/>
            </a:endParaRPr>
          </a:p>
          <a:p>
            <a:pPr>
              <a:lnSpc>
                <a:spcPct val="90000"/>
              </a:lnSpc>
            </a:pPr>
            <a:r>
              <a:rPr lang="en-GB" sz="800" b="1" dirty="0">
                <a:ea typeface="+mn-lt"/>
                <a:cs typeface="+mn-lt"/>
              </a:rPr>
              <a:t>Communication barriers:</a:t>
            </a:r>
            <a:r>
              <a:rPr lang="en-GB" sz="800" dirty="0">
                <a:ea typeface="+mn-lt"/>
                <a:cs typeface="+mn-lt"/>
              </a:rPr>
              <a:t> In larger teams or distributed environments, effective communication between team members is challenging, which can lead to mismanagement of defects.</a:t>
            </a:r>
            <a:endParaRPr lang="en-GB" sz="800" dirty="0">
              <a:cs typeface="Arial"/>
            </a:endParaRPr>
          </a:p>
          <a:p>
            <a:pPr>
              <a:lnSpc>
                <a:spcPct val="90000"/>
              </a:lnSpc>
            </a:pPr>
            <a:r>
              <a:rPr lang="en-GB" sz="800" b="1" dirty="0">
                <a:ea typeface="+mn-lt"/>
                <a:cs typeface="+mn-lt"/>
              </a:rPr>
              <a:t>False positives/negatives</a:t>
            </a:r>
            <a:r>
              <a:rPr lang="en-GB" sz="800" dirty="0">
                <a:ea typeface="+mn-lt"/>
                <a:cs typeface="+mn-lt"/>
              </a:rPr>
              <a:t>: Automated defect tools in software testing may produce false positives or negatives, requiring manual intervention for accurate assessment.</a:t>
            </a:r>
          </a:p>
          <a:p>
            <a:pPr>
              <a:lnSpc>
                <a:spcPct val="90000"/>
              </a:lnSpc>
            </a:pPr>
            <a:r>
              <a:rPr lang="en-GB" sz="800" b="1" dirty="0">
                <a:ea typeface="+mn-lt"/>
                <a:cs typeface="+mn-lt"/>
              </a:rPr>
              <a:t>Limited Visibility into User Environment: </a:t>
            </a:r>
            <a:r>
              <a:rPr lang="en-GB" sz="800" dirty="0">
                <a:ea typeface="+mn-lt"/>
                <a:cs typeface="+mn-lt"/>
              </a:rPr>
              <a:t>Defect management processes often lack visibility into the diverse user environments where software products are deployed. Variations in hardware, operating systems, or network configurations may result in defects that are challenging to reproduce and address effectively, leading to discrepancies between reported issues and their resolution.</a:t>
            </a:r>
            <a:endParaRPr lang="en-GB" sz="800" dirty="0">
              <a:cs typeface="Arial"/>
            </a:endParaRPr>
          </a:p>
          <a:p>
            <a:pPr>
              <a:lnSpc>
                <a:spcPct val="90000"/>
              </a:lnSpc>
            </a:pPr>
            <a:r>
              <a:rPr lang="en-GB" sz="800" b="1" dirty="0">
                <a:ea typeface="+mn-lt"/>
                <a:cs typeface="+mn-lt"/>
              </a:rPr>
              <a:t>Resistance to Change:</a:t>
            </a:r>
            <a:r>
              <a:rPr lang="en-GB" sz="800" dirty="0">
                <a:ea typeface="+mn-lt"/>
                <a:cs typeface="+mn-lt"/>
              </a:rPr>
              <a:t> Implementing new defect management processes or tools may face resistance from team members accustomed to existing workflows. Resistance to change can hinder adoption rates and compromise the effectiveness of defect management initiatives, delaying improvements in software quality and project timelines.</a:t>
            </a:r>
            <a:endParaRPr lang="en-GB" sz="800" dirty="0">
              <a:cs typeface="Arial"/>
            </a:endParaRPr>
          </a:p>
          <a:p>
            <a:pPr>
              <a:lnSpc>
                <a:spcPct val="90000"/>
              </a:lnSpc>
            </a:pPr>
            <a:endParaRPr lang="en-GB" sz="700" dirty="0">
              <a:cs typeface="Arial"/>
            </a:endParaRPr>
          </a:p>
        </p:txBody>
      </p:sp>
      <p:sp>
        <p:nvSpPr>
          <p:cNvPr id="6" name="AutoShape 2" descr="How To Manage Team Goals in Microsoft Teams">
            <a:extLst>
              <a:ext uri="{FF2B5EF4-FFF2-40B4-BE49-F238E27FC236}">
                <a16:creationId xmlns:a16="http://schemas.microsoft.com/office/drawing/2014/main" id="{18BB4F26-06D3-D218-D1D4-426A2E99137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688136C9-4C03-6AB3-2B3D-CFF11AB62186}"/>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074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457200"/>
            <a:ext cx="6447501" cy="990600"/>
          </a:xfrm>
        </p:spPr>
        <p:txBody>
          <a:bodyPr>
            <a:normAutofit/>
          </a:bodyPr>
          <a:lstStyle/>
          <a:p>
            <a:r>
              <a:rPr lang="en-GB" b="1">
                <a:effectLst>
                  <a:outerShdw blurRad="38100" dist="38100" dir="2700000" algn="tl">
                    <a:srgbClr val="000000">
                      <a:alpha val="43137"/>
                    </a:srgbClr>
                  </a:outerShdw>
                </a:effectLst>
              </a:rPr>
              <a:t>Manage defects effectively</a:t>
            </a:r>
            <a:br>
              <a:rPr lang="en-GB"/>
            </a:br>
            <a:r>
              <a:rPr lang="en-US" b="1">
                <a:effectLst>
                  <a:outerShdw blurRad="38100" dist="38100" dir="2700000" algn="tl">
                    <a:srgbClr val="000000">
                      <a:alpha val="43137"/>
                    </a:srgbClr>
                  </a:outerShdw>
                </a:effectLst>
              </a:rPr>
              <a:t> </a:t>
            </a:r>
          </a:p>
        </p:txBody>
      </p:sp>
      <p:sp>
        <p:nvSpPr>
          <p:cNvPr id="17" name="Isosceles Triangle 1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1000126" y="4531021"/>
            <a:ext cx="4231083" cy="273844"/>
          </a:xfrm>
        </p:spPr>
        <p:txBody>
          <a:bodyPr>
            <a:normAutofit/>
          </a:bodyPr>
          <a:lstStyle/>
          <a:p>
            <a:pPr>
              <a:spcAft>
                <a:spcPts val="600"/>
              </a:spcAft>
            </a:pPr>
            <a:r>
              <a:rPr lang="en-US"/>
              <a:t>CUBIC PROPRIETARY   |   Overview</a:t>
            </a:r>
            <a:endParaRPr lang="en-US" i="1"/>
          </a:p>
        </p:txBody>
      </p:sp>
      <p:sp>
        <p:nvSpPr>
          <p:cNvPr id="19" name="Isosceles Triangle 1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C82E5504-F2CD-B907-B448-45BE1975BE04}"/>
              </a:ext>
            </a:extLst>
          </p:cNvPr>
          <p:cNvSpPr>
            <a:spLocks noGrp="1"/>
          </p:cNvSpPr>
          <p:nvPr>
            <p:ph idx="1"/>
          </p:nvPr>
        </p:nvSpPr>
        <p:spPr>
          <a:xfrm>
            <a:off x="1000126" y="1620442"/>
            <a:ext cx="6353174" cy="2571945"/>
          </a:xfrm>
        </p:spPr>
        <p:txBody>
          <a:bodyPr vert="horz" lIns="91440" tIns="45720" rIns="91440" bIns="45720" rtlCol="0">
            <a:normAutofit/>
          </a:bodyPr>
          <a:lstStyle/>
          <a:p>
            <a:pPr>
              <a:lnSpc>
                <a:spcPct val="90000"/>
              </a:lnSpc>
              <a:buNone/>
            </a:pPr>
            <a:r>
              <a:rPr lang="en-GB" sz="1100" b="1" u="sng">
                <a:latin typeface="Arial"/>
                <a:ea typeface="Roboto"/>
                <a:cs typeface="Roboto"/>
                <a:hlinkClick r:id="rId2">
                  <a:extLst>
                    <a:ext uri="{A12FA001-AC4F-418D-AE19-62706E023703}">
                      <ahyp:hlinkClr xmlns:ahyp="http://schemas.microsoft.com/office/drawing/2018/hyperlinkcolor" val="tx"/>
                    </a:ext>
                  </a:extLst>
                </a:hlinkClick>
              </a:rPr>
              <a:t>Effective defect management involves: </a:t>
            </a:r>
            <a:endParaRPr lang="en-US" sz="1100" b="1" u="sng">
              <a:latin typeface="Arial"/>
              <a:hlinkClick r:id="rId2">
                <a:extLst>
                  <a:ext uri="{A12FA001-AC4F-418D-AE19-62706E023703}">
                    <ahyp:hlinkClr xmlns:ahyp="http://schemas.microsoft.com/office/drawing/2018/hyperlinkcolor" val="tx"/>
                  </a:ext>
                </a:extLst>
              </a:hlinkClick>
            </a:endParaRPr>
          </a:p>
          <a:p>
            <a:pPr>
              <a:lnSpc>
                <a:spcPct val="90000"/>
              </a:lnSpc>
            </a:pPr>
            <a:r>
              <a:rPr lang="en-GB" sz="1100">
                <a:latin typeface="Roboto"/>
                <a:ea typeface="Roboto"/>
                <a:cs typeface="Roboto"/>
              </a:rPr>
              <a:t>Bug tracking</a:t>
            </a:r>
            <a:endParaRPr lang="en-GB" sz="1100"/>
          </a:p>
          <a:p>
            <a:pPr>
              <a:lnSpc>
                <a:spcPct val="90000"/>
              </a:lnSpc>
            </a:pPr>
            <a:r>
              <a:rPr lang="en-GB" sz="1100">
                <a:latin typeface="Roboto"/>
                <a:ea typeface="Roboto"/>
                <a:cs typeface="Roboto"/>
              </a:rPr>
              <a:t>Root cause analysis</a:t>
            </a:r>
            <a:endParaRPr lang="en-GB" sz="1100"/>
          </a:p>
          <a:p>
            <a:pPr>
              <a:lnSpc>
                <a:spcPct val="90000"/>
              </a:lnSpc>
            </a:pPr>
            <a:r>
              <a:rPr lang="en-GB" sz="1100">
                <a:latin typeface="Roboto"/>
                <a:ea typeface="Roboto"/>
                <a:cs typeface="Roboto"/>
              </a:rPr>
              <a:t>Collaboration among development teams</a:t>
            </a:r>
            <a:endParaRPr lang="en-GB" sz="1100"/>
          </a:p>
          <a:p>
            <a:pPr>
              <a:lnSpc>
                <a:spcPct val="90000"/>
              </a:lnSpc>
            </a:pPr>
            <a:r>
              <a:rPr lang="en-GB" sz="1100">
                <a:latin typeface="Roboto"/>
                <a:ea typeface="Roboto"/>
                <a:cs typeface="Roboto"/>
              </a:rPr>
              <a:t>Implementing corrective measures</a:t>
            </a:r>
            <a:endParaRPr lang="en-GB" sz="1100"/>
          </a:p>
          <a:p>
            <a:pPr>
              <a:lnSpc>
                <a:spcPct val="90000"/>
              </a:lnSpc>
            </a:pPr>
            <a:r>
              <a:rPr lang="en-GB" sz="1100">
                <a:latin typeface="Roboto"/>
                <a:ea typeface="Roboto"/>
                <a:cs typeface="Roboto"/>
              </a:rPr>
              <a:t>Clear and consistent documentation</a:t>
            </a:r>
            <a:endParaRPr lang="en-GB" sz="1100"/>
          </a:p>
          <a:p>
            <a:pPr>
              <a:lnSpc>
                <a:spcPct val="90000"/>
              </a:lnSpc>
            </a:pPr>
            <a:r>
              <a:rPr lang="en-GB" sz="1100">
                <a:latin typeface="Roboto"/>
                <a:ea typeface="Roboto"/>
                <a:cs typeface="Roboto"/>
              </a:rPr>
              <a:t>Prioritization and severity classification</a:t>
            </a:r>
            <a:endParaRPr lang="en-GB" sz="1100"/>
          </a:p>
          <a:p>
            <a:pPr>
              <a:lnSpc>
                <a:spcPct val="90000"/>
              </a:lnSpc>
            </a:pPr>
            <a:r>
              <a:rPr lang="en-GB" sz="1100">
                <a:latin typeface="Roboto"/>
                <a:ea typeface="Roboto"/>
                <a:cs typeface="Roboto"/>
              </a:rPr>
              <a:t>Ownership and accountability</a:t>
            </a:r>
            <a:endParaRPr lang="en-GB" sz="1100"/>
          </a:p>
          <a:p>
            <a:pPr>
              <a:lnSpc>
                <a:spcPct val="90000"/>
              </a:lnSpc>
            </a:pPr>
            <a:r>
              <a:rPr lang="en-GB" sz="1100">
                <a:latin typeface="Roboto"/>
                <a:ea typeface="Roboto"/>
                <a:cs typeface="Roboto"/>
              </a:rPr>
              <a:t>Identifying possible defects in the software</a:t>
            </a:r>
            <a:endParaRPr lang="en-GB" sz="1100"/>
          </a:p>
          <a:p>
            <a:pPr>
              <a:lnSpc>
                <a:spcPct val="90000"/>
              </a:lnSpc>
            </a:pPr>
            <a:r>
              <a:rPr lang="en-GB" sz="1100">
                <a:latin typeface="Roboto"/>
                <a:ea typeface="Roboto"/>
                <a:cs typeface="Roboto"/>
              </a:rPr>
              <a:t>Reviewing issues thoroughly and </a:t>
            </a:r>
            <a:r>
              <a:rPr lang="en-GB" sz="1100" err="1">
                <a:latin typeface="Roboto"/>
                <a:ea typeface="Roboto"/>
                <a:cs typeface="Roboto"/>
              </a:rPr>
              <a:t>analyzing</a:t>
            </a:r>
            <a:r>
              <a:rPr lang="en-GB" sz="1100">
                <a:latin typeface="Roboto"/>
                <a:ea typeface="Roboto"/>
                <a:cs typeface="Roboto"/>
              </a:rPr>
              <a:t> them to come up with a defect report</a:t>
            </a:r>
            <a:endParaRPr lang="en-GB" sz="1100"/>
          </a:p>
          <a:p>
            <a:pPr marL="0" indent="0">
              <a:lnSpc>
                <a:spcPct val="90000"/>
              </a:lnSpc>
              <a:buNone/>
            </a:pPr>
            <a:endParaRPr lang="en-GB" sz="1100">
              <a:cs typeface="Arial"/>
            </a:endParaRPr>
          </a:p>
        </p:txBody>
      </p:sp>
      <p:sp>
        <p:nvSpPr>
          <p:cNvPr id="2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Slide Number Placeholder 3"/>
          <p:cNvSpPr>
            <a:spLocks noGrp="1"/>
          </p:cNvSpPr>
          <p:nvPr>
            <p:ph type="sldNum" sz="quarter" idx="12"/>
          </p:nvPr>
        </p:nvSpPr>
        <p:spPr>
          <a:xfrm>
            <a:off x="7992397" y="4531021"/>
            <a:ext cx="512504" cy="273844"/>
          </a:xfrm>
        </p:spPr>
        <p:txBody>
          <a:bodyPr>
            <a:normAutofit/>
          </a:bodyPr>
          <a:lstStyle/>
          <a:p>
            <a:pPr>
              <a:spcAft>
                <a:spcPts val="600"/>
              </a:spcAft>
            </a:pPr>
            <a:fld id="{4C27EB8B-D1FE-ED46-AC87-6B0F7FF792E3}" type="slidenum">
              <a:rPr lang="en-US">
                <a:solidFill>
                  <a:srgbClr val="FFFFFF"/>
                </a:solidFill>
              </a:rPr>
              <a:pPr>
                <a:spcAft>
                  <a:spcPts val="600"/>
                </a:spcAft>
              </a:pPr>
              <a:t>17</a:t>
            </a:fld>
            <a:endParaRPr lang="en-US">
              <a:solidFill>
                <a:srgbClr val="FFFFFF"/>
              </a:solidFill>
            </a:endParaRPr>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482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0FAC4A0E-ABAD-F038-FB9D-01C275AA9C85}"/>
              </a:ext>
            </a:extLst>
          </p:cNvPr>
          <p:cNvSpPr>
            <a:spLocks noGrp="1"/>
          </p:cNvSpPr>
          <p:nvPr>
            <p:ph type="title"/>
          </p:nvPr>
        </p:nvSpPr>
        <p:spPr/>
        <p:txBody>
          <a:bodyPr anchor="t">
            <a:normAutofit/>
          </a:bodyPr>
          <a:lstStyle/>
          <a:p>
            <a:r>
              <a:rPr lang="en-US" b="1"/>
              <a:t>Q &amp; A</a:t>
            </a:r>
          </a:p>
        </p:txBody>
      </p:sp>
      <p:pic>
        <p:nvPicPr>
          <p:cNvPr id="7" name="Content Placeholder 6" descr="A person and person holding a question mark&#10;&#10;Description automatically generated">
            <a:extLst>
              <a:ext uri="{FF2B5EF4-FFF2-40B4-BE49-F238E27FC236}">
                <a16:creationId xmlns:a16="http://schemas.microsoft.com/office/drawing/2014/main" id="{8C51DF7C-6AA0-9094-F713-A6CCCDB24DEA}"/>
              </a:ext>
            </a:extLst>
          </p:cNvPr>
          <p:cNvPicPr>
            <a:picLocks noGrp="1" noChangeAspect="1"/>
          </p:cNvPicPr>
          <p:nvPr>
            <p:ph idx="1"/>
          </p:nvPr>
        </p:nvPicPr>
        <p:blipFill>
          <a:blip r:embed="rId2"/>
          <a:stretch/>
        </p:blipFill>
        <p:spPr>
          <a:xfrm>
            <a:off x="2276475" y="1620838"/>
            <a:ext cx="2909887" cy="2909887"/>
          </a:xfrm>
          <a:noFill/>
        </p:spPr>
      </p:pic>
      <p:sp>
        <p:nvSpPr>
          <p:cNvPr id="5" name="Footer Placeholder 4">
            <a:extLst>
              <a:ext uri="{FF2B5EF4-FFF2-40B4-BE49-F238E27FC236}">
                <a16:creationId xmlns:a16="http://schemas.microsoft.com/office/drawing/2014/main" id="{14F327D9-CE9A-23DA-BF1C-C245026AC687}"/>
              </a:ext>
            </a:extLst>
          </p:cNvPr>
          <p:cNvSpPr>
            <a:spLocks noGrp="1"/>
          </p:cNvSpPr>
          <p:nvPr>
            <p:ph type="ftr" sz="quarter" idx="11"/>
          </p:nvPr>
        </p:nvSpPr>
        <p:spPr/>
        <p:txBody>
          <a:bodyPr anchor="ctr">
            <a:normAutofit/>
          </a:bodyPr>
          <a:lstStyle/>
          <a:p>
            <a:pPr>
              <a:spcAft>
                <a:spcPts val="600"/>
              </a:spcAft>
            </a:pPr>
            <a:r>
              <a:rPr lang="en-US">
                <a:solidFill>
                  <a:srgbClr val="595A5A">
                    <a:tint val="75000"/>
                  </a:srgbClr>
                </a:solidFill>
              </a:rPr>
              <a:t>CUBIC PROPRIETARY   |   Overview</a:t>
            </a:r>
            <a:endParaRPr lang="en-US" i="1">
              <a:solidFill>
                <a:srgbClr val="595A5A">
                  <a:tint val="75000"/>
                </a:srgbClr>
              </a:solidFill>
            </a:endParaRPr>
          </a:p>
        </p:txBody>
      </p:sp>
      <p:sp>
        <p:nvSpPr>
          <p:cNvPr id="16" name="Slide Number Placeholder 4">
            <a:extLst>
              <a:ext uri="{FF2B5EF4-FFF2-40B4-BE49-F238E27FC236}">
                <a16:creationId xmlns:a16="http://schemas.microsoft.com/office/drawing/2014/main" id="{5CD7BE08-7ECA-5777-999E-2F1DF6640898}"/>
              </a:ext>
            </a:extLst>
          </p:cNvPr>
          <p:cNvSpPr>
            <a:spLocks noGrp="1"/>
          </p:cNvSpPr>
          <p:nvPr>
            <p:ph type="sldNum" sz="quarter" idx="12"/>
          </p:nvPr>
        </p:nvSpPr>
        <p:spPr/>
        <p:txBody>
          <a:bodyPr anchor="ctr">
            <a:normAutofit/>
          </a:bodyPr>
          <a:lstStyle/>
          <a:p>
            <a:pPr>
              <a:spcAft>
                <a:spcPts val="600"/>
              </a:spcAft>
            </a:pPr>
            <a:fld id="{4C27EB8B-D1FE-ED46-AC87-6B0F7FF792E3}" type="slidenum">
              <a:rPr lang="en-US" smtClean="0"/>
              <a:pPr>
                <a:spcAft>
                  <a:spcPts val="600"/>
                </a:spcAft>
              </a:pPr>
              <a:t>18</a:t>
            </a:fld>
            <a:endParaRPr lang="en-US"/>
          </a:p>
        </p:txBody>
      </p:sp>
      <p:sp>
        <p:nvSpPr>
          <p:cNvPr id="4" name="Slide Number Placeholder 3" hidden="1">
            <a:extLst>
              <a:ext uri="{FF2B5EF4-FFF2-40B4-BE49-F238E27FC236}">
                <a16:creationId xmlns:a16="http://schemas.microsoft.com/office/drawing/2014/main" id="{D6B23EB4-826B-85C3-D7B8-333A9DDB7D6D}"/>
              </a:ext>
            </a:extLst>
          </p:cNvPr>
          <p:cNvSpPr>
            <a:spLocks noGrp="1"/>
          </p:cNvSpPr>
          <p:nvPr>
            <p:ph type="sldNum" sz="quarter" idx="4294967295"/>
          </p:nvPr>
        </p:nvSpPr>
        <p:spPr>
          <a:xfrm>
            <a:off x="0" y="4906963"/>
            <a:ext cx="279400" cy="274637"/>
          </a:xfrm>
        </p:spPr>
        <p:txBody>
          <a:bodyPr/>
          <a:lstStyle/>
          <a:p>
            <a:pPr>
              <a:spcAft>
                <a:spcPts val="600"/>
              </a:spcAft>
            </a:pPr>
            <a:fld id="{4C27EB8B-D1FE-ED46-AC87-6B0F7FF792E3}" type="slidenum">
              <a:rPr lang="en-US" smtClean="0"/>
              <a:pPr>
                <a:spcAft>
                  <a:spcPts val="600"/>
                </a:spcAft>
              </a:pPr>
              <a:t>18</a:t>
            </a:fld>
            <a:endParaRPr lang="en-US"/>
          </a:p>
        </p:txBody>
      </p:sp>
    </p:spTree>
    <p:extLst>
      <p:ext uri="{BB962C8B-B14F-4D97-AF65-F5344CB8AC3E}">
        <p14:creationId xmlns:p14="http://schemas.microsoft.com/office/powerpoint/2010/main" val="39367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orking on a thank you card&#10;&#10;Description automatically generated">
            <a:extLst>
              <a:ext uri="{FF2B5EF4-FFF2-40B4-BE49-F238E27FC236}">
                <a16:creationId xmlns:a16="http://schemas.microsoft.com/office/drawing/2014/main" id="{506B7069-5870-A2E9-784F-11A66558692C}"/>
              </a:ext>
            </a:extLst>
          </p:cNvPr>
          <p:cNvPicPr>
            <a:picLocks noChangeAspect="1"/>
          </p:cNvPicPr>
          <p:nvPr/>
        </p:nvPicPr>
        <p:blipFill rotWithShape="1">
          <a:blip r:embed="rId2"/>
          <a:srcRect t="5035" b="10695"/>
          <a:stretch/>
        </p:blipFill>
        <p:spPr>
          <a:xfrm>
            <a:off x="20" y="10"/>
            <a:ext cx="9143980" cy="5143490"/>
          </a:xfrm>
          <a:prstGeom prst="rect">
            <a:avLst/>
          </a:prstGeom>
          <a:noFill/>
        </p:spPr>
      </p:pic>
      <p:sp>
        <p:nvSpPr>
          <p:cNvPr id="9" name="Footer Placeholder 3">
            <a:extLst>
              <a:ext uri="{FF2B5EF4-FFF2-40B4-BE49-F238E27FC236}">
                <a16:creationId xmlns:a16="http://schemas.microsoft.com/office/drawing/2014/main" id="{35EADA36-A0C5-725A-217B-79B2BFDDF04A}"/>
              </a:ext>
            </a:extLst>
          </p:cNvPr>
          <p:cNvSpPr>
            <a:spLocks noGrp="1"/>
          </p:cNvSpPr>
          <p:nvPr>
            <p:ph type="ftr" sz="quarter" idx="11"/>
          </p:nvPr>
        </p:nvSpPr>
        <p:spPr/>
        <p:txBody>
          <a:bodyPr/>
          <a:lstStyle/>
          <a:p>
            <a:pPr>
              <a:spcAft>
                <a:spcPts val="600"/>
              </a:spcAft>
            </a:pPr>
            <a:r>
              <a:rPr lang="en-US">
                <a:solidFill>
                  <a:srgbClr val="595A5A">
                    <a:tint val="75000"/>
                  </a:srgbClr>
                </a:solidFill>
              </a:rPr>
              <a:t>CUBIC PROPRIETARY   |   Overview</a:t>
            </a:r>
            <a:endParaRPr lang="en-US" i="1">
              <a:solidFill>
                <a:srgbClr val="595A5A">
                  <a:tint val="75000"/>
                </a:srgbClr>
              </a:solidFill>
            </a:endParaRPr>
          </a:p>
        </p:txBody>
      </p:sp>
      <p:sp>
        <p:nvSpPr>
          <p:cNvPr id="7" name="Slide Number Placeholder 2" hidden="1">
            <a:extLst>
              <a:ext uri="{FF2B5EF4-FFF2-40B4-BE49-F238E27FC236}">
                <a16:creationId xmlns:a16="http://schemas.microsoft.com/office/drawing/2014/main" id="{901786E3-3C3A-285E-A687-7C5154FBDF22}"/>
              </a:ext>
            </a:extLst>
          </p:cNvPr>
          <p:cNvSpPr>
            <a:spLocks noGrp="1"/>
          </p:cNvSpPr>
          <p:nvPr>
            <p:ph type="sldNum" sz="quarter" idx="12"/>
          </p:nvPr>
        </p:nvSpPr>
        <p:spPr/>
        <p:txBody>
          <a:bodyPr/>
          <a:lstStyle/>
          <a:p>
            <a:pPr>
              <a:spcAft>
                <a:spcPts val="600"/>
              </a:spcAft>
            </a:pPr>
            <a:fld id="{4C27EB8B-D1FE-ED46-AC87-6B0F7FF792E3}" type="slidenum">
              <a:rPr lang="en-US" smtClean="0"/>
              <a:pPr>
                <a:spcAft>
                  <a:spcPts val="600"/>
                </a:spcAft>
              </a:pPr>
              <a:t>19</a:t>
            </a:fld>
            <a:endParaRPr lang="en-US"/>
          </a:p>
        </p:txBody>
      </p:sp>
    </p:spTree>
    <p:extLst>
      <p:ext uri="{BB962C8B-B14F-4D97-AF65-F5344CB8AC3E}">
        <p14:creationId xmlns:p14="http://schemas.microsoft.com/office/powerpoint/2010/main" val="41453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508000" y="4531021"/>
            <a:ext cx="4723209" cy="273844"/>
          </a:xfrm>
        </p:spPr>
        <p:txBody>
          <a:bodyPr>
            <a:normAutofit/>
          </a:bodyPr>
          <a:lstStyle/>
          <a:p>
            <a:pPr>
              <a:spcAft>
                <a:spcPts val="600"/>
              </a:spcAft>
            </a:pPr>
            <a:r>
              <a:rPr lang="en-US"/>
              <a:t>CUBIC PROPRIETARY   |   Overview</a:t>
            </a:r>
            <a:endParaRPr lang="en-US" i="1"/>
          </a:p>
        </p:txBody>
      </p:sp>
      <p:sp>
        <p:nvSpPr>
          <p:cNvPr id="2" name="Title 1"/>
          <p:cNvSpPr>
            <a:spLocks noGrp="1"/>
          </p:cNvSpPr>
          <p:nvPr>
            <p:ph type="title"/>
          </p:nvPr>
        </p:nvSpPr>
        <p:spPr>
          <a:xfrm>
            <a:off x="482600" y="612478"/>
            <a:ext cx="2525519" cy="3918543"/>
          </a:xfrm>
        </p:spPr>
        <p:txBody>
          <a:bodyPr anchor="ctr">
            <a:normAutofit/>
          </a:bodyPr>
          <a:lstStyle/>
          <a:p>
            <a:r>
              <a:rPr lang="en-US" b="1">
                <a:effectLst>
                  <a:outerShdw blurRad="38100" dist="38100" dir="2700000" algn="tl">
                    <a:srgbClr val="000000">
                      <a:alpha val="43137"/>
                    </a:srgbClr>
                  </a:outerShdw>
                </a:effectLst>
              </a:rPr>
              <a:t>Agenda </a:t>
            </a:r>
            <a:br>
              <a:rPr lang="en-US" b="1">
                <a:effectLst>
                  <a:outerShdw blurRad="38100" dist="38100" dir="2700000" algn="tl">
                    <a:srgbClr val="000000">
                      <a:alpha val="43137"/>
                    </a:srgbClr>
                  </a:outerShdw>
                </a:effectLst>
              </a:rPr>
            </a:br>
            <a:endParaRPr lang="en-US" b="1">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2</a:t>
            </a:fld>
            <a:endParaRPr lang="en-US"/>
          </a:p>
        </p:txBody>
      </p:sp>
      <p:sp>
        <p:nvSpPr>
          <p:cNvPr id="31" name="Content Placeholder 8">
            <a:extLst>
              <a:ext uri="{FF2B5EF4-FFF2-40B4-BE49-F238E27FC236}">
                <a16:creationId xmlns:a16="http://schemas.microsoft.com/office/drawing/2014/main" id="{C82E5504-F2CD-B907-B448-45BE1975BE04}"/>
              </a:ext>
            </a:extLst>
          </p:cNvPr>
          <p:cNvSpPr>
            <a:spLocks noGrp="1"/>
          </p:cNvSpPr>
          <p:nvPr>
            <p:ph idx="1"/>
          </p:nvPr>
        </p:nvSpPr>
        <p:spPr>
          <a:xfrm>
            <a:off x="3490721" y="612478"/>
            <a:ext cx="3464779" cy="3918543"/>
          </a:xfrm>
        </p:spPr>
        <p:txBody>
          <a:bodyPr anchor="ctr">
            <a:normAutofit/>
          </a:bodyPr>
          <a:lstStyle/>
          <a:p>
            <a:pPr fontAlgn="base">
              <a:buFont typeface="Arial" panose="020B0604020202020204" pitchFamily="34" charset="0"/>
              <a:buChar char="•"/>
            </a:pPr>
            <a:r>
              <a:rPr lang="en-GB">
                <a:effectLst>
                  <a:outerShdw blurRad="38100" dist="38100" dir="2700000" algn="tl">
                    <a:srgbClr val="000000">
                      <a:alpha val="43137"/>
                    </a:srgbClr>
                  </a:outerShdw>
                </a:effectLst>
              </a:rPr>
              <a:t>Objective of Defect Management Process</a:t>
            </a:r>
          </a:p>
          <a:p>
            <a:pPr fontAlgn="base">
              <a:buFont typeface="Arial" panose="020B0604020202020204" pitchFamily="34" charset="0"/>
              <a:buChar char="•"/>
            </a:pPr>
            <a:r>
              <a:rPr lang="en-GB">
                <a:effectLst>
                  <a:outerShdw blurRad="38100" dist="38100" dir="2700000" algn="tl">
                    <a:srgbClr val="000000">
                      <a:alpha val="43137"/>
                    </a:srgbClr>
                  </a:outerShdw>
                </a:effectLst>
              </a:rPr>
              <a:t>Phases of Defect Management</a:t>
            </a:r>
          </a:p>
          <a:p>
            <a:pPr fontAlgn="base">
              <a:buFont typeface="Arial" panose="020B0604020202020204" pitchFamily="34" charset="0"/>
              <a:buChar char="•"/>
            </a:pPr>
            <a:r>
              <a:rPr lang="en-GB" dirty="0">
                <a:effectLst>
                  <a:outerShdw blurRad="38100" dist="38100" dir="2700000" algn="tl">
                    <a:srgbClr val="000000">
                      <a:alpha val="43137"/>
                    </a:srgbClr>
                  </a:outerShdw>
                </a:effectLst>
              </a:rPr>
              <a:t>Defect Report and the States</a:t>
            </a:r>
          </a:p>
          <a:p>
            <a:pPr>
              <a:buFont typeface="Arial" panose="020B0604020202020204" pitchFamily="34" charset="0"/>
              <a:buChar char="•"/>
            </a:pPr>
            <a:r>
              <a:rPr lang="en-GB">
                <a:effectLst>
                  <a:outerShdw blurRad="38100" dist="38100" dir="2700000" algn="tl">
                    <a:srgbClr val="000000">
                      <a:alpha val="43137"/>
                    </a:srgbClr>
                  </a:outerShdw>
                </a:effectLst>
              </a:rPr>
              <a:t>Defect Lifecycle</a:t>
            </a:r>
            <a:endParaRPr lang="en-GB" dirty="0">
              <a:effectLst>
                <a:outerShdw blurRad="38100" dist="38100" dir="2700000" algn="tl">
                  <a:srgbClr val="000000">
                    <a:alpha val="43137"/>
                  </a:srgbClr>
                </a:outerShdw>
              </a:effectLst>
            </a:endParaRPr>
          </a:p>
          <a:p>
            <a:pPr fontAlgn="base">
              <a:buFont typeface="Arial" panose="020B0604020202020204" pitchFamily="34" charset="0"/>
              <a:buChar char="•"/>
            </a:pPr>
            <a:r>
              <a:rPr lang="en-GB">
                <a:effectLst>
                  <a:outerShdw blurRad="38100" dist="38100" dir="2700000" algn="tl">
                    <a:srgbClr val="000000">
                      <a:alpha val="43137"/>
                    </a:srgbClr>
                  </a:outerShdw>
                </a:effectLst>
              </a:rPr>
              <a:t>Defect States Workflow</a:t>
            </a:r>
          </a:p>
          <a:p>
            <a:pPr fontAlgn="base">
              <a:buFont typeface="Arial" panose="020B0604020202020204" pitchFamily="34" charset="0"/>
              <a:buChar char="•"/>
            </a:pPr>
            <a:r>
              <a:rPr lang="en-GB">
                <a:effectLst>
                  <a:outerShdw blurRad="38100" dist="38100" dir="2700000" algn="tl">
                    <a:srgbClr val="000000">
                      <a:alpha val="43137"/>
                    </a:srgbClr>
                  </a:outerShdw>
                </a:effectLst>
              </a:rPr>
              <a:t>Benefits of Defect Lifecycle</a:t>
            </a:r>
          </a:p>
          <a:p>
            <a:pPr fontAlgn="base">
              <a:buFont typeface="Arial" panose="020B0604020202020204" pitchFamily="34" charset="0"/>
              <a:buChar char="•"/>
            </a:pPr>
            <a:r>
              <a:rPr lang="en-GB">
                <a:effectLst>
                  <a:outerShdw blurRad="38100" dist="38100" dir="2700000" algn="tl">
                    <a:srgbClr val="000000">
                      <a:alpha val="43137"/>
                    </a:srgbClr>
                  </a:outerShdw>
                </a:effectLst>
              </a:rPr>
              <a:t>Limitations in Defect Lifecycle</a:t>
            </a:r>
          </a:p>
          <a:p>
            <a:pPr fontAlgn="base">
              <a:buFont typeface="Arial" panose="020B0604020202020204" pitchFamily="34" charset="0"/>
              <a:buChar char="•"/>
            </a:pPr>
            <a:r>
              <a:rPr lang="en-GB">
                <a:effectLst>
                  <a:outerShdw blurRad="38100" dist="38100" dir="2700000" algn="tl">
                    <a:srgbClr val="000000">
                      <a:alpha val="43137"/>
                    </a:srgbClr>
                  </a:outerShdw>
                </a:effectLst>
              </a:rPr>
              <a:t>Manage defects effectively</a:t>
            </a:r>
          </a:p>
          <a:p>
            <a:pPr marL="0" indent="0" fontAlgn="base">
              <a:buNone/>
            </a:pPr>
            <a:endParaRPr lang="en-GB"/>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952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457200"/>
            <a:ext cx="6447501" cy="990600"/>
          </a:xfrm>
        </p:spPr>
        <p:txBody>
          <a:bodyPr>
            <a:normAutofit/>
          </a:bodyPr>
          <a:lstStyle/>
          <a:p>
            <a:pPr fontAlgn="base"/>
            <a:r>
              <a:rPr lang="en-GB" b="1">
                <a:effectLst>
                  <a:outerShdw blurRad="38100" dist="38100" dir="2700000" algn="tl">
                    <a:srgbClr val="000000">
                      <a:alpha val="43137"/>
                    </a:srgbClr>
                  </a:outerShdw>
                </a:effectLst>
              </a:rPr>
              <a:t>Objective of Defect Management Process</a:t>
            </a:r>
          </a:p>
        </p:txBody>
      </p:sp>
      <p:sp>
        <p:nvSpPr>
          <p:cNvPr id="26" name="Isosceles Triangle 25">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1000126" y="4531021"/>
            <a:ext cx="4231083" cy="273844"/>
          </a:xfrm>
        </p:spPr>
        <p:txBody>
          <a:bodyPr>
            <a:normAutofit/>
          </a:bodyPr>
          <a:lstStyle/>
          <a:p>
            <a:pPr>
              <a:spcAft>
                <a:spcPts val="600"/>
              </a:spcAft>
            </a:pPr>
            <a:r>
              <a:rPr lang="en-US"/>
              <a:t>CUBIC PROPRIETARY   |   Overview</a:t>
            </a:r>
            <a:endParaRPr lang="en-US" i="1"/>
          </a:p>
        </p:txBody>
      </p:sp>
      <p:sp>
        <p:nvSpPr>
          <p:cNvPr id="27" name="Isosceles Triangle 26">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8" name="Content Placeholder 8">
            <a:extLst>
              <a:ext uri="{FF2B5EF4-FFF2-40B4-BE49-F238E27FC236}">
                <a16:creationId xmlns:a16="http://schemas.microsoft.com/office/drawing/2014/main" id="{C82E5504-F2CD-B907-B448-45BE1975BE04}"/>
              </a:ext>
            </a:extLst>
          </p:cNvPr>
          <p:cNvSpPr>
            <a:spLocks noGrp="1"/>
          </p:cNvSpPr>
          <p:nvPr>
            <p:ph idx="1"/>
          </p:nvPr>
        </p:nvSpPr>
        <p:spPr>
          <a:xfrm>
            <a:off x="1000126" y="1620442"/>
            <a:ext cx="6353174" cy="2571945"/>
          </a:xfrm>
        </p:spPr>
        <p:txBody>
          <a:bodyPr>
            <a:normAutofit/>
          </a:bodyPr>
          <a:lstStyle/>
          <a:p>
            <a:endParaRPr lang="en-GB"/>
          </a:p>
          <a:p>
            <a:pPr fontAlgn="base">
              <a:buFont typeface="Arial" panose="020B0604020202020204" pitchFamily="34" charset="0"/>
              <a:buChar char="•"/>
            </a:pPr>
            <a:r>
              <a:rPr lang="en-GB">
                <a:effectLst>
                  <a:outerShdw blurRad="38100" dist="38100" dir="2700000" algn="tl">
                    <a:srgbClr val="000000">
                      <a:alpha val="43137"/>
                    </a:srgbClr>
                  </a:outerShdw>
                </a:effectLst>
              </a:rPr>
              <a:t>Prevention of defects</a:t>
            </a:r>
          </a:p>
          <a:p>
            <a:pPr fontAlgn="base">
              <a:buFont typeface="Arial" panose="020B0604020202020204" pitchFamily="34" charset="0"/>
              <a:buChar char="•"/>
            </a:pPr>
            <a:r>
              <a:rPr lang="en-GB">
                <a:effectLst>
                  <a:outerShdw blurRad="38100" dist="38100" dir="2700000" algn="tl">
                    <a:srgbClr val="000000">
                      <a:alpha val="43137"/>
                    </a:srgbClr>
                  </a:outerShdw>
                </a:effectLst>
              </a:rPr>
              <a:t>Detection at an early stage</a:t>
            </a:r>
          </a:p>
          <a:p>
            <a:pPr fontAlgn="base">
              <a:buFont typeface="Arial" panose="020B0604020202020204" pitchFamily="34" charset="0"/>
              <a:buChar char="•"/>
            </a:pPr>
            <a:r>
              <a:rPr lang="en-GB">
                <a:effectLst>
                  <a:outerShdw blurRad="38100" dist="38100" dir="2700000" algn="tl">
                    <a:srgbClr val="000000">
                      <a:alpha val="43137"/>
                    </a:srgbClr>
                  </a:outerShdw>
                </a:effectLst>
              </a:rPr>
              <a:t>Reduce the impact or effects of defects on software</a:t>
            </a:r>
          </a:p>
          <a:p>
            <a:pPr fontAlgn="base">
              <a:buFont typeface="Arial" panose="020B0604020202020204" pitchFamily="34" charset="0"/>
              <a:buChar char="•"/>
            </a:pPr>
            <a:r>
              <a:rPr lang="en-GB">
                <a:effectLst>
                  <a:outerShdw blurRad="38100" dist="38100" dir="2700000" algn="tl">
                    <a:srgbClr val="000000">
                      <a:alpha val="43137"/>
                    </a:srgbClr>
                  </a:outerShdw>
                </a:effectLst>
              </a:rPr>
              <a:t>Resolving or fixing defects</a:t>
            </a:r>
          </a:p>
          <a:p>
            <a:pPr fontAlgn="base">
              <a:buFont typeface="Arial" panose="020B0604020202020204" pitchFamily="34" charset="0"/>
              <a:buChar char="•"/>
            </a:pPr>
            <a:r>
              <a:rPr lang="en-GB">
                <a:effectLst>
                  <a:outerShdw blurRad="38100" dist="38100" dir="2700000" algn="tl">
                    <a:srgbClr val="000000">
                      <a:alpha val="43137"/>
                    </a:srgbClr>
                  </a:outerShdw>
                </a:effectLst>
              </a:rPr>
              <a:t>Improving the process and performance of software</a:t>
            </a:r>
            <a:br>
              <a:rPr lang="en-GB"/>
            </a:br>
            <a:br>
              <a:rPr lang="en-GB" b="0" i="0">
                <a:effectLst/>
                <a:latin typeface="Nunito" pitchFamily="2" charset="0"/>
              </a:rPr>
            </a:br>
            <a:br>
              <a:rPr lang="en-GB" b="0" i="0">
                <a:effectLst/>
                <a:latin typeface="Nunito" pitchFamily="2" charset="0"/>
              </a:rPr>
            </a:br>
            <a:endParaRPr lang="en-GB"/>
          </a:p>
        </p:txBody>
      </p:sp>
      <p:sp>
        <p:nvSpPr>
          <p:cNvPr id="2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Slide Number Placeholder 3"/>
          <p:cNvSpPr>
            <a:spLocks noGrp="1"/>
          </p:cNvSpPr>
          <p:nvPr>
            <p:ph type="sldNum" sz="quarter" idx="12"/>
          </p:nvPr>
        </p:nvSpPr>
        <p:spPr>
          <a:xfrm>
            <a:off x="7992397" y="4531021"/>
            <a:ext cx="512504" cy="273844"/>
          </a:xfrm>
        </p:spPr>
        <p:txBody>
          <a:bodyPr>
            <a:normAutofit/>
          </a:bodyPr>
          <a:lstStyle/>
          <a:p>
            <a:pPr>
              <a:spcAft>
                <a:spcPts val="600"/>
              </a:spcAft>
            </a:pPr>
            <a:fld id="{4C27EB8B-D1FE-ED46-AC87-6B0F7FF792E3}" type="slidenum">
              <a:rPr lang="en-US">
                <a:solidFill>
                  <a:srgbClr val="FFFFFF"/>
                </a:solidFill>
              </a:rPr>
              <a:pPr>
                <a:spcAft>
                  <a:spcPts val="600"/>
                </a:spcAft>
              </a:pPr>
              <a:t>3</a:t>
            </a:fld>
            <a:endParaRPr lang="en-US">
              <a:solidFill>
                <a:srgbClr val="FFFFFF"/>
              </a:solidFill>
            </a:endParaRPr>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6628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6447501" cy="990600"/>
          </a:xfrm>
        </p:spPr>
        <p:txBody>
          <a:bodyPr anchor="t">
            <a:normAutofit/>
          </a:bodyPr>
          <a:lstStyle/>
          <a:p>
            <a:pPr fontAlgn="base"/>
            <a:r>
              <a:rPr lang="en-GB" b="1">
                <a:effectLst>
                  <a:outerShdw blurRad="38100" dist="38100" dir="2700000" algn="tl">
                    <a:srgbClr val="000000">
                      <a:alpha val="43137"/>
                    </a:srgbClr>
                  </a:outerShdw>
                </a:effectLst>
              </a:rPr>
              <a:t>Phases of Defect Management</a:t>
            </a:r>
            <a:endParaRPr lang="en-GB"/>
          </a:p>
        </p:txBody>
      </p:sp>
      <p:sp>
        <p:nvSpPr>
          <p:cNvPr id="5" name="Footer Placeholder 4"/>
          <p:cNvSpPr>
            <a:spLocks noGrp="1"/>
          </p:cNvSpPr>
          <p:nvPr>
            <p:ph type="ftr" sz="quarter" idx="11"/>
          </p:nvPr>
        </p:nvSpPr>
        <p:spPr>
          <a:xfrm>
            <a:off x="508000" y="4531021"/>
            <a:ext cx="4146173" cy="273844"/>
          </a:xfrm>
        </p:spPr>
        <p:txBody>
          <a:bodyPr>
            <a:normAutofit/>
          </a:bodyPr>
          <a:lstStyle/>
          <a:p>
            <a:pPr>
              <a:spcAft>
                <a:spcPts val="600"/>
              </a:spcAft>
            </a:pPr>
            <a:r>
              <a:rPr lang="en-US"/>
              <a:t>CUBIC PROPRIETARY   |   Overview</a:t>
            </a:r>
            <a:endParaRPr lang="en-US" i="1"/>
          </a:p>
        </p:txBody>
      </p:sp>
      <p:pic>
        <p:nvPicPr>
          <p:cNvPr id="1026" name="Picture 2">
            <a:extLst>
              <a:ext uri="{FF2B5EF4-FFF2-40B4-BE49-F238E27FC236}">
                <a16:creationId xmlns:a16="http://schemas.microsoft.com/office/drawing/2014/main" id="{96565F31-970E-3077-41F7-0C1D62F95A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3096" y="1391958"/>
            <a:ext cx="5781651" cy="27751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4</a:t>
            </a:fld>
            <a:endParaRPr lang="en-US"/>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1313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508000" y="4531021"/>
            <a:ext cx="4723209" cy="273844"/>
          </a:xfrm>
        </p:spPr>
        <p:txBody>
          <a:bodyPr>
            <a:normAutofit/>
          </a:bodyPr>
          <a:lstStyle/>
          <a:p>
            <a:pPr>
              <a:spcAft>
                <a:spcPts val="600"/>
              </a:spcAft>
            </a:pPr>
            <a:r>
              <a:rPr lang="en-US"/>
              <a:t>CUBIC PROPRIETARY   |   Overview</a:t>
            </a:r>
            <a:endParaRPr lang="en-US" i="1"/>
          </a:p>
        </p:txBody>
      </p:sp>
      <p:sp>
        <p:nvSpPr>
          <p:cNvPr id="2" name="Title 1"/>
          <p:cNvSpPr>
            <a:spLocks noGrp="1"/>
          </p:cNvSpPr>
          <p:nvPr>
            <p:ph type="title"/>
          </p:nvPr>
        </p:nvSpPr>
        <p:spPr>
          <a:xfrm>
            <a:off x="482600" y="612478"/>
            <a:ext cx="2525519" cy="3918543"/>
          </a:xfrm>
        </p:spPr>
        <p:txBody>
          <a:bodyPr anchor="ctr">
            <a:normAutofit/>
          </a:bodyPr>
          <a:lstStyle/>
          <a:p>
            <a:r>
              <a:rPr lang="en-GB" b="1">
                <a:effectLst>
                  <a:outerShdw blurRad="38100" dist="38100" dir="2700000" algn="tl">
                    <a:srgbClr val="000000">
                      <a:alpha val="43137"/>
                    </a:srgbClr>
                  </a:outerShdw>
                </a:effectLst>
              </a:rPr>
              <a:t>Phase – Defect Prevention</a:t>
            </a:r>
            <a:endParaRPr lang="en-US" b="1">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5</a:t>
            </a:fld>
            <a:endParaRPr lang="en-US"/>
          </a:p>
        </p:txBody>
      </p:sp>
      <p:sp>
        <p:nvSpPr>
          <p:cNvPr id="9" name="Content Placeholder 8">
            <a:extLst>
              <a:ext uri="{FF2B5EF4-FFF2-40B4-BE49-F238E27FC236}">
                <a16:creationId xmlns:a16="http://schemas.microsoft.com/office/drawing/2014/main" id="{C82E5504-F2CD-B907-B448-45BE1975BE04}"/>
              </a:ext>
            </a:extLst>
          </p:cNvPr>
          <p:cNvSpPr>
            <a:spLocks noGrp="1"/>
          </p:cNvSpPr>
          <p:nvPr>
            <p:ph idx="1"/>
          </p:nvPr>
        </p:nvSpPr>
        <p:spPr>
          <a:xfrm>
            <a:off x="3490721" y="612478"/>
            <a:ext cx="3464779" cy="3918543"/>
          </a:xfrm>
        </p:spPr>
        <p:txBody>
          <a:bodyPr anchor="ctr">
            <a:normAutofit/>
          </a:bodyPr>
          <a:lstStyle/>
          <a:p>
            <a:pPr marL="0" indent="0">
              <a:buNone/>
            </a:pPr>
            <a:r>
              <a:rPr lang="en-GB" b="0" i="0">
                <a:effectLst/>
                <a:latin typeface="Source Serif 4"/>
              </a:rPr>
              <a:t>This phase involves the following steps:</a:t>
            </a:r>
          </a:p>
          <a:p>
            <a:pPr>
              <a:buFont typeface="Arial" panose="020B0604020202020204" pitchFamily="34" charset="0"/>
              <a:buChar char="•"/>
            </a:pPr>
            <a:r>
              <a:rPr lang="en-GB" b="1" i="0">
                <a:effectLst/>
                <a:latin typeface="Source Serif 4"/>
              </a:rPr>
              <a:t>Identify risks</a:t>
            </a:r>
            <a:r>
              <a:rPr lang="en-GB" b="0" i="0">
                <a:effectLst/>
                <a:latin typeface="Source Serif 4"/>
              </a:rPr>
              <a:t>: In this step, you find the risks related to the defects that could have a bad impact on the app if left unaddressed or pushed to a later stage.</a:t>
            </a:r>
          </a:p>
          <a:p>
            <a:pPr>
              <a:buFont typeface="Arial" panose="020B0604020202020204" pitchFamily="34" charset="0"/>
              <a:buChar char="•"/>
            </a:pPr>
            <a:r>
              <a:rPr lang="en-GB" b="1" i="0">
                <a:effectLst/>
                <a:latin typeface="Source Serif 4"/>
              </a:rPr>
              <a:t>Estimated impact</a:t>
            </a:r>
            <a:r>
              <a:rPr lang="en-GB" b="0" i="0">
                <a:effectLst/>
                <a:latin typeface="Source Serif 4"/>
              </a:rPr>
              <a:t>: In this step, you calculate the impact, or the cost associated with a critical risk found in the app.</a:t>
            </a:r>
          </a:p>
          <a:p>
            <a:pPr>
              <a:buFont typeface="Arial" panose="020B0604020202020204" pitchFamily="34" charset="0"/>
              <a:buChar char="•"/>
            </a:pPr>
            <a:r>
              <a:rPr lang="en-GB" b="1" i="0">
                <a:effectLst/>
                <a:latin typeface="Source Serif 4"/>
              </a:rPr>
              <a:t>Reduce expected impact</a:t>
            </a:r>
            <a:r>
              <a:rPr lang="en-GB" b="0" i="0">
                <a:effectLst/>
                <a:latin typeface="Source Serif 4"/>
              </a:rPr>
              <a:t>: In this step, you work on minimizing the potential impact that the discovered risk can cause. You either try to eliminate the risk or reduce its occurrence and the associated impact.</a:t>
            </a:r>
          </a:p>
          <a:p>
            <a:endParaRPr lang="en-GB"/>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064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457200"/>
            <a:ext cx="7648121" cy="824592"/>
          </a:xfrm>
        </p:spPr>
        <p:txBody>
          <a:bodyPr>
            <a:normAutofit/>
          </a:bodyPr>
          <a:lstStyle/>
          <a:p>
            <a:r>
              <a:rPr lang="en-GB" b="1">
                <a:effectLst>
                  <a:outerShdw blurRad="38100" dist="38100" dir="2700000" algn="tl">
                    <a:srgbClr val="000000">
                      <a:alpha val="43137"/>
                    </a:srgbClr>
                  </a:outerShdw>
                </a:effectLst>
              </a:rPr>
              <a:t>Phase – Deliverable Baseline</a:t>
            </a:r>
            <a:endParaRPr lang="en-US" b="1">
              <a:effectLst>
                <a:outerShdw blurRad="38100" dist="38100" dir="2700000" algn="tl">
                  <a:srgbClr val="000000">
                    <a:alpha val="43137"/>
                  </a:srgbClr>
                </a:outerShdw>
              </a:effectLst>
            </a:endParaRPr>
          </a:p>
        </p:txBody>
      </p:sp>
      <p:sp>
        <p:nvSpPr>
          <p:cNvPr id="27" name="Isosceles Triangle 2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1485902" y="4637157"/>
            <a:ext cx="4723209" cy="273843"/>
          </a:xfrm>
        </p:spPr>
        <p:txBody>
          <a:bodyPr>
            <a:normAutofit/>
          </a:bodyPr>
          <a:lstStyle/>
          <a:p>
            <a:pPr>
              <a:spcAft>
                <a:spcPts val="600"/>
              </a:spcAft>
            </a:pPr>
            <a:r>
              <a:rPr lang="en-US"/>
              <a:t>CUBIC PROPRIETARY   |   Overview</a:t>
            </a:r>
            <a:endParaRPr lang="en-US" i="1"/>
          </a:p>
        </p:txBody>
      </p:sp>
      <p:sp>
        <p:nvSpPr>
          <p:cNvPr id="4" name="Slide Number Placeholder 3"/>
          <p:cNvSpPr>
            <a:spLocks noGrp="1"/>
          </p:cNvSpPr>
          <p:nvPr>
            <p:ph type="sldNum" sz="quarter" idx="12"/>
          </p:nvPr>
        </p:nvSpPr>
        <p:spPr>
          <a:xfrm>
            <a:off x="7420899" y="4637157"/>
            <a:ext cx="512504" cy="273843"/>
          </a:xfrm>
        </p:spPr>
        <p:txBody>
          <a:bodyPr>
            <a:normAutofit/>
          </a:bodyPr>
          <a:lstStyle/>
          <a:p>
            <a:pPr>
              <a:spcAft>
                <a:spcPts val="600"/>
              </a:spcAft>
            </a:pPr>
            <a:fld id="{4C27EB8B-D1FE-ED46-AC87-6B0F7FF792E3}" type="slidenum">
              <a:rPr lang="en-US" smtClean="0"/>
              <a:pPr>
                <a:spcAft>
                  <a:spcPts val="600"/>
                </a:spcAft>
              </a:pPr>
              <a:t>6</a:t>
            </a:fld>
            <a:endParaRPr lang="en-US"/>
          </a:p>
        </p:txBody>
      </p:sp>
      <p:sp>
        <p:nvSpPr>
          <p:cNvPr id="29" name="Isosceles Triangle 2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2" name="Content Placeholder 8">
            <a:extLst>
              <a:ext uri="{FF2B5EF4-FFF2-40B4-BE49-F238E27FC236}">
                <a16:creationId xmlns:a16="http://schemas.microsoft.com/office/drawing/2014/main" id="{A9FE7428-956D-0FAC-A24C-972864EB4DB1}"/>
              </a:ext>
            </a:extLst>
          </p:cNvPr>
          <p:cNvGraphicFramePr>
            <a:graphicFrameLocks noGrp="1"/>
          </p:cNvGraphicFramePr>
          <p:nvPr>
            <p:ph idx="1"/>
            <p:extLst>
              <p:ext uri="{D42A27DB-BD31-4B8C-83A1-F6EECF244321}">
                <p14:modId xmlns:p14="http://schemas.microsoft.com/office/powerpoint/2010/main" val="3137665875"/>
              </p:ext>
            </p:extLst>
          </p:nvPr>
        </p:nvGraphicFramePr>
        <p:xfrm>
          <a:off x="1112899" y="1142268"/>
          <a:ext cx="7213600" cy="307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0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6447501" cy="990600"/>
          </a:xfrm>
        </p:spPr>
        <p:txBody>
          <a:bodyPr>
            <a:normAutofit/>
          </a:bodyPr>
          <a:lstStyle/>
          <a:p>
            <a:r>
              <a:rPr lang="en-GB" b="1">
                <a:effectLst>
                  <a:outerShdw blurRad="38100" dist="38100" dir="2700000" algn="tl">
                    <a:srgbClr val="000000">
                      <a:alpha val="43137"/>
                    </a:srgbClr>
                  </a:outerShdw>
                </a:effectLst>
              </a:rPr>
              <a:t>Phase – Defect Discovery</a:t>
            </a:r>
            <a:endParaRPr lang="en-US" b="1">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a:xfrm>
            <a:off x="508000" y="4531021"/>
            <a:ext cx="4723209" cy="273844"/>
          </a:xfrm>
        </p:spPr>
        <p:txBody>
          <a:bodyPr>
            <a:normAutofit/>
          </a:bodyPr>
          <a:lstStyle/>
          <a:p>
            <a:pPr>
              <a:spcAft>
                <a:spcPts val="600"/>
              </a:spcAft>
            </a:pPr>
            <a:r>
              <a:rPr lang="en-US"/>
              <a:t>CUBIC PROPRIETARY   |   Overview</a:t>
            </a:r>
            <a:endParaRPr lang="en-US" i="1"/>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7</a:t>
            </a:fld>
            <a:endParaRPr lang="en-US"/>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2" name="Content Placeholder 8">
            <a:extLst>
              <a:ext uri="{FF2B5EF4-FFF2-40B4-BE49-F238E27FC236}">
                <a16:creationId xmlns:a16="http://schemas.microsoft.com/office/drawing/2014/main" id="{286A6908-5BC5-0A30-224C-16412BA9E5E8}"/>
              </a:ext>
            </a:extLst>
          </p:cNvPr>
          <p:cNvGraphicFramePr>
            <a:graphicFrameLocks noGrp="1"/>
          </p:cNvGraphicFramePr>
          <p:nvPr>
            <p:ph idx="1"/>
            <p:extLst>
              <p:ext uri="{D42A27DB-BD31-4B8C-83A1-F6EECF244321}">
                <p14:modId xmlns:p14="http://schemas.microsoft.com/office/powerpoint/2010/main" val="3398964776"/>
              </p:ext>
            </p:extLst>
          </p:nvPr>
        </p:nvGraphicFramePr>
        <p:xfrm>
          <a:off x="508397" y="1620441"/>
          <a:ext cx="6447234" cy="291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23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6447501" cy="990600"/>
          </a:xfrm>
        </p:spPr>
        <p:txBody>
          <a:bodyPr>
            <a:normAutofit/>
          </a:bodyPr>
          <a:lstStyle/>
          <a:p>
            <a:r>
              <a:rPr lang="en-GB" b="1">
                <a:effectLst>
                  <a:outerShdw blurRad="38100" dist="38100" dir="2700000" algn="tl">
                    <a:srgbClr val="000000">
                      <a:alpha val="43137"/>
                    </a:srgbClr>
                  </a:outerShdw>
                </a:effectLst>
              </a:rPr>
              <a:t>Phase – Defect Resolution</a:t>
            </a:r>
            <a:endParaRPr lang="en-US" b="1">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a:xfrm>
            <a:off x="508000" y="4531021"/>
            <a:ext cx="4723209" cy="273844"/>
          </a:xfrm>
        </p:spPr>
        <p:txBody>
          <a:bodyPr>
            <a:normAutofit/>
          </a:bodyPr>
          <a:lstStyle/>
          <a:p>
            <a:pPr>
              <a:spcAft>
                <a:spcPts val="600"/>
              </a:spcAft>
            </a:pPr>
            <a:r>
              <a:rPr lang="en-US"/>
              <a:t>CUBIC PROPRIETARY   |   Overview</a:t>
            </a:r>
            <a:endParaRPr lang="en-US" i="1"/>
          </a:p>
        </p:txBody>
      </p:sp>
      <p:sp>
        <p:nvSpPr>
          <p:cNvPr id="4" name="Slide Number Placeholder 3"/>
          <p:cNvSpPr>
            <a:spLocks noGrp="1"/>
          </p:cNvSpPr>
          <p:nvPr>
            <p:ph type="sldNum" sz="quarter" idx="12"/>
          </p:nvPr>
        </p:nvSpPr>
        <p:spPr>
          <a:xfrm>
            <a:off x="6442997" y="4531021"/>
            <a:ext cx="512504" cy="273844"/>
          </a:xfrm>
        </p:spPr>
        <p:txBody>
          <a:bodyPr>
            <a:normAutofit/>
          </a:bodyPr>
          <a:lstStyle/>
          <a:p>
            <a:pPr>
              <a:spcAft>
                <a:spcPts val="600"/>
              </a:spcAft>
            </a:pPr>
            <a:fld id="{4C27EB8B-D1FE-ED46-AC87-6B0F7FF792E3}" type="slidenum">
              <a:rPr lang="en-US" smtClean="0"/>
              <a:pPr>
                <a:spcAft>
                  <a:spcPts val="600"/>
                </a:spcAft>
              </a:pPr>
              <a:t>8</a:t>
            </a:fld>
            <a:endParaRPr lang="en-US"/>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2" name="Content Placeholder 8">
            <a:extLst>
              <a:ext uri="{FF2B5EF4-FFF2-40B4-BE49-F238E27FC236}">
                <a16:creationId xmlns:a16="http://schemas.microsoft.com/office/drawing/2014/main" id="{E33C8B3E-FB09-AD14-93C4-493ED6D4E1CA}"/>
              </a:ext>
            </a:extLst>
          </p:cNvPr>
          <p:cNvGraphicFramePr>
            <a:graphicFrameLocks noGrp="1"/>
          </p:cNvGraphicFramePr>
          <p:nvPr>
            <p:ph idx="1"/>
            <p:extLst>
              <p:ext uri="{D42A27DB-BD31-4B8C-83A1-F6EECF244321}">
                <p14:modId xmlns:p14="http://schemas.microsoft.com/office/powerpoint/2010/main" val="2774872282"/>
              </p:ext>
            </p:extLst>
          </p:nvPr>
        </p:nvGraphicFramePr>
        <p:xfrm>
          <a:off x="508267" y="1268611"/>
          <a:ext cx="6447234" cy="291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8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457200"/>
            <a:ext cx="7648121" cy="824592"/>
          </a:xfrm>
        </p:spPr>
        <p:txBody>
          <a:bodyPr>
            <a:normAutofit/>
          </a:bodyPr>
          <a:lstStyle/>
          <a:p>
            <a:r>
              <a:rPr lang="en-GB" b="1">
                <a:effectLst>
                  <a:outerShdw blurRad="38100" dist="38100" dir="2700000" algn="tl">
                    <a:srgbClr val="000000">
                      <a:alpha val="43137"/>
                    </a:srgbClr>
                  </a:outerShdw>
                </a:effectLst>
              </a:rPr>
              <a:t>Phase – Process Improvement</a:t>
            </a:r>
            <a:endParaRPr lang="en-US" b="1">
              <a:effectLst>
                <a:outerShdw blurRad="38100" dist="38100" dir="2700000" algn="tl">
                  <a:srgbClr val="000000">
                    <a:alpha val="43137"/>
                  </a:srgbClr>
                </a:outerShdw>
              </a:effectLst>
            </a:endParaRPr>
          </a:p>
        </p:txBody>
      </p:sp>
      <p:sp>
        <p:nvSpPr>
          <p:cNvPr id="35" name="Isosceles Triangle 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Footer Placeholder 4"/>
          <p:cNvSpPr>
            <a:spLocks noGrp="1"/>
          </p:cNvSpPr>
          <p:nvPr>
            <p:ph type="ftr" sz="quarter" idx="11"/>
          </p:nvPr>
        </p:nvSpPr>
        <p:spPr>
          <a:xfrm>
            <a:off x="1485902" y="4637157"/>
            <a:ext cx="4723209" cy="273843"/>
          </a:xfrm>
        </p:spPr>
        <p:txBody>
          <a:bodyPr>
            <a:normAutofit/>
          </a:bodyPr>
          <a:lstStyle/>
          <a:p>
            <a:pPr>
              <a:spcAft>
                <a:spcPts val="600"/>
              </a:spcAft>
            </a:pPr>
            <a:r>
              <a:rPr lang="en-US"/>
              <a:t>CUBIC PROPRIETARY   |   Overview</a:t>
            </a:r>
            <a:endParaRPr lang="en-US" i="1"/>
          </a:p>
        </p:txBody>
      </p:sp>
      <p:sp>
        <p:nvSpPr>
          <p:cNvPr id="4" name="Slide Number Placeholder 3"/>
          <p:cNvSpPr>
            <a:spLocks noGrp="1"/>
          </p:cNvSpPr>
          <p:nvPr>
            <p:ph type="sldNum" sz="quarter" idx="12"/>
          </p:nvPr>
        </p:nvSpPr>
        <p:spPr>
          <a:xfrm>
            <a:off x="7420899" y="4637157"/>
            <a:ext cx="512504" cy="273843"/>
          </a:xfrm>
        </p:spPr>
        <p:txBody>
          <a:bodyPr>
            <a:normAutofit/>
          </a:bodyPr>
          <a:lstStyle/>
          <a:p>
            <a:pPr>
              <a:spcAft>
                <a:spcPts val="600"/>
              </a:spcAft>
            </a:pPr>
            <a:fld id="{4C27EB8B-D1FE-ED46-AC87-6B0F7FF792E3}" type="slidenum">
              <a:rPr lang="en-US" smtClean="0"/>
              <a:pPr>
                <a:spcAft>
                  <a:spcPts val="600"/>
                </a:spcAft>
              </a:pPr>
              <a:t>9</a:t>
            </a:fld>
            <a:endParaRPr lang="en-US"/>
          </a:p>
        </p:txBody>
      </p:sp>
      <p:sp>
        <p:nvSpPr>
          <p:cNvPr id="36" name="Isosceles Triangle 3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AutoShape 2" descr="How To Manage Team Goals in Microsoft Teams">
            <a:extLst>
              <a:ext uri="{FF2B5EF4-FFF2-40B4-BE49-F238E27FC236}">
                <a16:creationId xmlns:a16="http://schemas.microsoft.com/office/drawing/2014/main" id="{10A260D0-6543-B617-C9BC-07CD6E192D1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Most useful tips to create smart goals blog template">
            <a:extLst>
              <a:ext uri="{FF2B5EF4-FFF2-40B4-BE49-F238E27FC236}">
                <a16:creationId xmlns:a16="http://schemas.microsoft.com/office/drawing/2014/main" id="{DE8DCF1B-4BF8-E0EA-47D0-FD55183706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37" name="Content Placeholder 8">
            <a:extLst>
              <a:ext uri="{FF2B5EF4-FFF2-40B4-BE49-F238E27FC236}">
                <a16:creationId xmlns:a16="http://schemas.microsoft.com/office/drawing/2014/main" id="{BA2A443C-653D-4C54-9467-0B63F975747F}"/>
              </a:ext>
            </a:extLst>
          </p:cNvPr>
          <p:cNvGraphicFramePr>
            <a:graphicFrameLocks noGrp="1"/>
          </p:cNvGraphicFramePr>
          <p:nvPr>
            <p:ph idx="1"/>
            <p:extLst>
              <p:ext uri="{D42A27DB-BD31-4B8C-83A1-F6EECF244321}">
                <p14:modId xmlns:p14="http://schemas.microsoft.com/office/powerpoint/2010/main" val="246894673"/>
              </p:ext>
            </p:extLst>
          </p:nvPr>
        </p:nvGraphicFramePr>
        <p:xfrm>
          <a:off x="965199" y="1461407"/>
          <a:ext cx="7213600" cy="307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93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1987</Words>
  <Application>Microsoft Office PowerPoint</Application>
  <PresentationFormat>On-screen Show (16:9)</PresentationFormat>
  <Paragraphs>138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Nunito</vt:lpstr>
      <vt:lpstr>Roboto</vt:lpstr>
      <vt:lpstr>Source Serif 4</vt:lpstr>
      <vt:lpstr>Trebuchet MS</vt:lpstr>
      <vt:lpstr>Wingdings 3</vt:lpstr>
      <vt:lpstr>Work Sans</vt:lpstr>
      <vt:lpstr>Facet</vt:lpstr>
      <vt:lpstr>PowerPoint Presentation</vt:lpstr>
      <vt:lpstr>Agenda  </vt:lpstr>
      <vt:lpstr>Objective of Defect Management Process</vt:lpstr>
      <vt:lpstr>Phases of Defect Management</vt:lpstr>
      <vt:lpstr>Phase – Defect Prevention</vt:lpstr>
      <vt:lpstr>Phase – Deliverable Baseline</vt:lpstr>
      <vt:lpstr>Phase – Defect Discovery</vt:lpstr>
      <vt:lpstr>Phase – Defect Resolution</vt:lpstr>
      <vt:lpstr>Phase – Process Improvement</vt:lpstr>
      <vt:lpstr>Phase – Defect Management and Reporting</vt:lpstr>
      <vt:lpstr>Defect Report and the States  </vt:lpstr>
      <vt:lpstr>Defect Lifecycle  </vt:lpstr>
      <vt:lpstr>Defect States Workflow  </vt:lpstr>
      <vt:lpstr>Benefits of Defect Lifecycle  </vt:lpstr>
      <vt:lpstr>Limitations in Defect Lifecycle  </vt:lpstr>
      <vt:lpstr>Limitations in Defect Lifecycle  </vt:lpstr>
      <vt:lpstr>Manage defects effectively  </vt:lpstr>
      <vt:lpstr>Q &amp;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Shawon, Morshed (GB)</dc:creator>
  <cp:lastModifiedBy>Shawon, Morshed (GB)</cp:lastModifiedBy>
  <cp:revision>91</cp:revision>
  <dcterms:created xsi:type="dcterms:W3CDTF">2024-06-10T12:40:57Z</dcterms:created>
  <dcterms:modified xsi:type="dcterms:W3CDTF">2025-07-24T10:38:59Z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d08519-d6c6-43fb-b290-d45b6185117e_Enabled">
    <vt:lpwstr>true</vt:lpwstr>
  </property>
  <property fmtid="{D5CDD505-2E9C-101B-9397-08002B2CF9AE}" pid="3" name="MSIP_Label_3fd08519-d6c6-43fb-b290-d45b6185117e_SetDate">
    <vt:lpwstr>2024-06-10T13:00:18Z</vt:lpwstr>
  </property>
  <property fmtid="{D5CDD505-2E9C-101B-9397-08002B2CF9AE}" pid="4" name="MSIP_Label_3fd08519-d6c6-43fb-b290-d45b6185117e_Method">
    <vt:lpwstr>Privileged</vt:lpwstr>
  </property>
  <property fmtid="{D5CDD505-2E9C-101B-9397-08002B2CF9AE}" pid="5" name="MSIP_Label_3fd08519-d6c6-43fb-b290-d45b6185117e_Name">
    <vt:lpwstr>Internal Use</vt:lpwstr>
  </property>
  <property fmtid="{D5CDD505-2E9C-101B-9397-08002B2CF9AE}" pid="6" name="MSIP_Label_3fd08519-d6c6-43fb-b290-d45b6185117e_SiteId">
    <vt:lpwstr>10d6de58-a709-4821-a02c-4c46747e0059</vt:lpwstr>
  </property>
  <property fmtid="{D5CDD505-2E9C-101B-9397-08002B2CF9AE}" pid="7" name="MSIP_Label_3fd08519-d6c6-43fb-b290-d45b6185117e_ActionId">
    <vt:lpwstr>fb84a8c7-b2f7-41a2-be57-325343f40a6d</vt:lpwstr>
  </property>
  <property fmtid="{D5CDD505-2E9C-101B-9397-08002B2CF9AE}" pid="8" name="MSIP_Label_3fd08519-d6c6-43fb-b290-d45b6185117e_ContentBits">
    <vt:lpwstr>2</vt:lpwstr>
  </property>
</Properties>
</file>