
<file path=[Content_Types].xml><?xml version="1.0" encoding="utf-8"?>
<Types xmlns="http://schemas.openxmlformats.org/package/2006/content-types">
  <Default Extension="bin" ContentType="image/png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32.bin" ContentType="image/jpeg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589" r:id="rId4"/>
    <p:sldId id="412" r:id="rId5"/>
    <p:sldId id="260" r:id="rId6"/>
    <p:sldId id="261" r:id="rId7"/>
    <p:sldId id="262" r:id="rId8"/>
    <p:sldId id="588" r:id="rId9"/>
    <p:sldId id="263" r:id="rId10"/>
    <p:sldId id="264" r:id="rId11"/>
    <p:sldId id="265" r:id="rId12"/>
    <p:sldId id="266" r:id="rId13"/>
    <p:sldId id="267" r:id="rId14"/>
    <p:sldId id="269" r:id="rId15"/>
    <p:sldId id="270" r:id="rId16"/>
  </p:sldIdLst>
  <p:sldSz cx="14630400" cy="8229600"/>
  <p:notesSz cx="8229600" cy="14630400"/>
  <p:embeddedFontLst>
    <p:embeddedFont>
      <p:font typeface="Instrument Sans Medium" panose="020B0604020202020204" charset="0"/>
      <p:regular r:id="rId18"/>
    </p:embeddedFont>
    <p:embeddedFont>
      <p:font typeface="Instrument Sans Semi Bold" panose="020B0604020202020204" charset="0"/>
      <p:regular r:id="rId19"/>
    </p:embeddedFont>
    <p:embeddedFont>
      <p:font typeface="Roboto" panose="02000000000000000000" pitchFamily="2" charset="0"/>
      <p:regular r:id="rId20"/>
      <p:bold r:id="rId21"/>
      <p:italic r:id="rId22"/>
      <p:boldItalic r:id="rId23"/>
    </p:embeddedFont>
    <p:embeddedFont>
      <p:font typeface="Roboto SemiBold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B6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48" autoAdjust="0"/>
    <p:restoredTop sz="96283" autoAdjust="0"/>
  </p:normalViewPr>
  <p:slideViewPr>
    <p:cSldViewPr snapToGrid="0" snapToObjects="1">
      <p:cViewPr varScale="1">
        <p:scale>
          <a:sx n="93" d="100"/>
          <a:sy n="93" d="100"/>
        </p:scale>
        <p:origin x="35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3982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8CEAE-9ACF-4870-96B2-2FDD755B4008}" type="datetimeFigureOut">
              <a:rPr lang="en-IN" smtClean="0"/>
              <a:t>16-07-2025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4AC96-115D-4CF4-9B0B-0F2A89887B5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16317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bin"/><Relationship Id="rId4" Type="http://schemas.openxmlformats.org/officeDocument/2006/relationships/image" Target="../media/image30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6.png"/><Relationship Id="rId5" Type="http://schemas.openxmlformats.org/officeDocument/2006/relationships/hyperlink" Target="https://www.linkedin.com/in/korkormensah/" TargetMode="Externa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bin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bin"/><Relationship Id="rId3" Type="http://schemas.openxmlformats.org/officeDocument/2006/relationships/image" Target="../media/image12.bin"/><Relationship Id="rId7" Type="http://schemas.openxmlformats.org/officeDocument/2006/relationships/image" Target="../media/image16.bin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bin"/><Relationship Id="rId5" Type="http://schemas.openxmlformats.org/officeDocument/2006/relationships/image" Target="../media/image14.bin"/><Relationship Id="rId4" Type="http://schemas.openxmlformats.org/officeDocument/2006/relationships/image" Target="../media/image13.bin"/><Relationship Id="rId9" Type="http://schemas.openxmlformats.org/officeDocument/2006/relationships/image" Target="../media/image4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urvey.stackoverflow.co/2023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hyperlink" Target="https://www.istqb.org/" TargetMode="External"/><Relationship Id="rId4" Type="http://schemas.openxmlformats.org/officeDocument/2006/relationships/hyperlink" Target="https://learning.linkedin.com/resources/workplace-learning-report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bin"/><Relationship Id="rId7" Type="http://schemas.openxmlformats.org/officeDocument/2006/relationships/image" Target="../media/image4.bin"/><Relationship Id="rId2" Type="http://schemas.openxmlformats.org/officeDocument/2006/relationships/image" Target="../media/image21.bin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bin"/><Relationship Id="rId5" Type="http://schemas.openxmlformats.org/officeDocument/2006/relationships/image" Target="../media/image24.bin"/><Relationship Id="rId4" Type="http://schemas.openxmlformats.org/officeDocument/2006/relationships/image" Target="../media/image23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434194" y="1732180"/>
            <a:ext cx="8545419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800" b="1" dirty="0">
                <a:latin typeface="Instrument Sans Bold"/>
                <a:ea typeface="Instrument Sans Semi Bold" pitchFamily="34" charset="-122"/>
                <a:cs typeface="Instrument Sans Medium" panose="020B0604020202020204" charset="0"/>
              </a:rPr>
              <a:t>From Non-Tech to QA Lead: </a:t>
            </a:r>
          </a:p>
          <a:p>
            <a:pPr marL="0" indent="0" algn="l">
              <a:lnSpc>
                <a:spcPts val="5550"/>
              </a:lnSpc>
              <a:buNone/>
            </a:pPr>
            <a:r>
              <a:rPr lang="en-US" sz="4800" b="1" dirty="0">
                <a:latin typeface="Instrument Sans Bold"/>
                <a:ea typeface="Instrument Sans Semi Bold" pitchFamily="34" charset="-122"/>
                <a:cs typeface="Instrument Sans Medium" panose="020B0604020202020204" charset="0"/>
              </a:rPr>
              <a:t>My Journey into Software Testing</a:t>
            </a:r>
            <a:endParaRPr lang="en-US" sz="4800" b="1" dirty="0">
              <a:latin typeface="Instrument Sans Bold"/>
              <a:cs typeface="Instrument Sans Medium" panose="020B060402020202020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90" y="4168616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latin typeface="Instrument Sans Semi Bold" panose="020B0604020202020204" charset="0"/>
                <a:ea typeface="Instrument Sans Medium" pitchFamily="34" charset="-122"/>
                <a:cs typeface="Instrument Sans Semi Bold" panose="020B0604020202020204" charset="0"/>
              </a:rPr>
              <a:t>Navigating QA - Excelling in Software Testing Without a Traditional IT Background.</a:t>
            </a:r>
            <a:endParaRPr lang="en-US" sz="2000" dirty="0">
              <a:latin typeface="Instrument Sans Semi Bold" panose="020B0604020202020204" charset="0"/>
              <a:cs typeface="Instrument Sans Semi Bold" panose="020B060402020202020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93790" y="5149572"/>
            <a:ext cx="835021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latin typeface="Instrument Sans Semi Bold" panose="020B0604020202020204" charset="0"/>
                <a:ea typeface="Instrument Sans Medium" pitchFamily="34" charset="-122"/>
                <a:cs typeface="Instrument Sans Semi Bold" panose="020B0604020202020204" charset="0"/>
              </a:rPr>
              <a:t>Presented by: Korkor Mensah, QA Manager, eProcess International - Ecobank Group | Speaker @ National Software Testing Conference, London | 22</a:t>
            </a:r>
            <a:r>
              <a:rPr lang="en-US" sz="2000" baseline="30000" dirty="0">
                <a:latin typeface="Instrument Sans Semi Bold" panose="020B0604020202020204" charset="0"/>
                <a:ea typeface="Instrument Sans Medium" pitchFamily="34" charset="-122"/>
                <a:cs typeface="Instrument Sans Semi Bold" panose="020B0604020202020204" charset="0"/>
              </a:rPr>
              <a:t>nd</a:t>
            </a:r>
            <a:r>
              <a:rPr lang="en-US" sz="2000" dirty="0">
                <a:latin typeface="Instrument Sans Semi Bold" panose="020B0604020202020204" charset="0"/>
                <a:ea typeface="Instrument Sans Medium" pitchFamily="34" charset="-122"/>
                <a:cs typeface="Instrument Sans Semi Bold" panose="020B0604020202020204" charset="0"/>
              </a:rPr>
              <a:t>  July 2025.</a:t>
            </a:r>
            <a:endParaRPr lang="en-US" sz="2000" dirty="0">
              <a:latin typeface="Instrument Sans Semi Bold" panose="020B0604020202020204" charset="0"/>
              <a:cs typeface="Instrument Sans Semi Bold" panose="020B0604020202020204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793790" y="6147435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 sz="200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955" y="6708755"/>
            <a:ext cx="347663" cy="34766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237585" y="6684228"/>
            <a:ext cx="2412325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400" b="1" dirty="0">
                <a:latin typeface="Instrument Sans Bold" pitchFamily="34" charset="0"/>
                <a:ea typeface="Instrument Sans Bold" pitchFamily="34" charset="-122"/>
                <a:cs typeface="Instrument Sans Bold" pitchFamily="34" charset="-120"/>
              </a:rPr>
              <a:t>by Korkor Mensah</a:t>
            </a:r>
            <a:endParaRPr lang="en-US" sz="2400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1441260-29BF-E1E7-727E-34DBB58CB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0"/>
            <a:ext cx="5486400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272594" y="3406021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dirty="0"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Establishing Credibility and Earning Trust</a:t>
            </a:r>
            <a:endParaRPr lang="en-US" sz="445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4D5405D-CECF-D14B-F8E2-F13CA8FE2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15"/>
            <a:ext cx="5630238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5216" y="609005"/>
            <a:ext cx="8012311" cy="692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50"/>
              </a:lnSpc>
              <a:buNone/>
            </a:pPr>
            <a:r>
              <a:rPr lang="en-US" sz="3600" b="1" dirty="0"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From Tester to Trusted QA  Advocate</a:t>
            </a:r>
            <a:endParaRPr lang="en-US" sz="3600" b="1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16" y="1882378"/>
            <a:ext cx="6269831" cy="407039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75216" y="6294715"/>
            <a:ext cx="3402449" cy="3459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Speaking on the Big Stage</a:t>
            </a:r>
            <a:endParaRPr lang="en-US" sz="2150" dirty="0"/>
          </a:p>
        </p:txBody>
      </p:sp>
      <p:sp>
        <p:nvSpPr>
          <p:cNvPr id="5" name="Text 2"/>
          <p:cNvSpPr/>
          <p:nvPr/>
        </p:nvSpPr>
        <p:spPr>
          <a:xfrm>
            <a:off x="775216" y="6862166"/>
            <a:ext cx="6539984" cy="10629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dirty="0"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Honored to share my journey at the National Software Testing Conference, empowering others from non-tech backgrounds.</a:t>
            </a:r>
            <a:endParaRPr lang="en-US" dirty="0"/>
          </a:p>
        </p:txBody>
      </p:sp>
      <p:sp>
        <p:nvSpPr>
          <p:cNvPr id="6" name="Text 3"/>
          <p:cNvSpPr/>
          <p:nvPr/>
        </p:nvSpPr>
        <p:spPr>
          <a:xfrm>
            <a:off x="7592973" y="1854756"/>
            <a:ext cx="2768679" cy="3459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Gaining Credibility</a:t>
            </a:r>
            <a:endParaRPr lang="en-US" sz="2150" dirty="0"/>
          </a:p>
        </p:txBody>
      </p:sp>
      <p:sp>
        <p:nvSpPr>
          <p:cNvPr id="7" name="Text 4"/>
          <p:cNvSpPr/>
          <p:nvPr/>
        </p:nvSpPr>
        <p:spPr>
          <a:xfrm>
            <a:off x="7592973" y="2422208"/>
            <a:ext cx="626983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50"/>
              </a:lnSpc>
              <a:buSzPct val="100000"/>
              <a:buChar char="•"/>
            </a:pPr>
            <a:r>
              <a:rPr lang="en-US" dirty="0"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Applying knowledge practically</a:t>
            </a:r>
            <a:endParaRPr lang="en-US" dirty="0"/>
          </a:p>
        </p:txBody>
      </p:sp>
      <p:sp>
        <p:nvSpPr>
          <p:cNvPr id="8" name="Text 5"/>
          <p:cNvSpPr/>
          <p:nvPr/>
        </p:nvSpPr>
        <p:spPr>
          <a:xfrm>
            <a:off x="7592973" y="2854047"/>
            <a:ext cx="626983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50"/>
              </a:lnSpc>
              <a:buSzPct val="100000"/>
              <a:buChar char="•"/>
            </a:pPr>
            <a:r>
              <a:rPr lang="en-US" dirty="0"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Clear documentation and communication</a:t>
            </a:r>
            <a:endParaRPr lang="en-US" dirty="0"/>
          </a:p>
        </p:txBody>
      </p:sp>
      <p:sp>
        <p:nvSpPr>
          <p:cNvPr id="9" name="Text 6"/>
          <p:cNvSpPr/>
          <p:nvPr/>
        </p:nvSpPr>
        <p:spPr>
          <a:xfrm>
            <a:off x="7592973" y="3285887"/>
            <a:ext cx="626983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50"/>
              </a:lnSpc>
              <a:buSzPct val="100000"/>
              <a:buChar char="•"/>
            </a:pPr>
            <a:r>
              <a:rPr lang="en-US" dirty="0"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Advocates for QA throughout product lifecycle</a:t>
            </a:r>
            <a:endParaRPr lang="en-US" dirty="0"/>
          </a:p>
        </p:txBody>
      </p:sp>
      <p:sp>
        <p:nvSpPr>
          <p:cNvPr id="10" name="Text 7"/>
          <p:cNvSpPr/>
          <p:nvPr/>
        </p:nvSpPr>
        <p:spPr>
          <a:xfrm>
            <a:off x="7592973" y="4682252"/>
            <a:ext cx="3940254" cy="3459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Demonstrated Value Through:</a:t>
            </a:r>
            <a:endParaRPr lang="en-US" sz="2150" dirty="0"/>
          </a:p>
        </p:txBody>
      </p:sp>
      <p:sp>
        <p:nvSpPr>
          <p:cNvPr id="11" name="Text 8"/>
          <p:cNvSpPr/>
          <p:nvPr/>
        </p:nvSpPr>
        <p:spPr>
          <a:xfrm>
            <a:off x="7592973" y="5249704"/>
            <a:ext cx="626983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50"/>
              </a:lnSpc>
              <a:buSzPct val="100000"/>
              <a:buChar char="•"/>
            </a:pPr>
            <a:r>
              <a:rPr lang="en-US" dirty="0"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Significant reduction in production bugs</a:t>
            </a:r>
            <a:endParaRPr lang="en-US" dirty="0"/>
          </a:p>
        </p:txBody>
      </p:sp>
      <p:sp>
        <p:nvSpPr>
          <p:cNvPr id="12" name="Text 9"/>
          <p:cNvSpPr/>
          <p:nvPr/>
        </p:nvSpPr>
        <p:spPr>
          <a:xfrm>
            <a:off x="7592973" y="5681544"/>
            <a:ext cx="626983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50"/>
              </a:lnSpc>
              <a:buSzPct val="100000"/>
              <a:buChar char="•"/>
            </a:pPr>
            <a:r>
              <a:rPr lang="en-US" dirty="0"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Improved test coverage metrics</a:t>
            </a:r>
            <a:endParaRPr lang="en-US" dirty="0"/>
          </a:p>
        </p:txBody>
      </p:sp>
      <p:sp>
        <p:nvSpPr>
          <p:cNvPr id="13" name="Text 10"/>
          <p:cNvSpPr/>
          <p:nvPr/>
        </p:nvSpPr>
        <p:spPr>
          <a:xfrm>
            <a:off x="7592973" y="6113383"/>
            <a:ext cx="626983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50"/>
              </a:lnSpc>
              <a:buSzPct val="100000"/>
              <a:buChar char="•"/>
            </a:pPr>
            <a:r>
              <a:rPr lang="en-US" dirty="0"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Accelerated release cycles</a:t>
            </a:r>
            <a:endParaRPr lang="en-US" dirty="0"/>
          </a:p>
        </p:txBody>
      </p:sp>
    </p:spTree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039591" cy="8229600"/>
          </a:xfrm>
          <a:prstGeom prst="rect">
            <a:avLst/>
          </a:prstGeom>
        </p:spPr>
      </p:pic>
      <p:pic>
        <p:nvPicPr>
          <p:cNvPr id="8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5430794" y="2990738"/>
            <a:ext cx="218209" cy="218209"/>
          </a:xfrm>
          <a:prstGeom prst="rect">
            <a:avLst/>
          </a:prstGeom>
        </p:spPr>
      </p:pic>
      <p:pic>
        <p:nvPicPr>
          <p:cNvPr id="9" name="ritzycssquote-Layer_1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739A9CB0-B06B-4617-B704-777801BB38BC}">
                <a14:useLocalDpi xmlns:a14="http://schemas.microsoft.com/office/drawing/2010/main" xmlns:p14="http://schemas.microsoft.com/office/powerpoint/2010/main" xmlns:asvg="http://schemas.microsoft.com/office/drawing/2016/SVG/main" xmlns:a16="http://schemas.microsoft.com/office/drawing/2014/main" xmlns="" xmlns:lc="http://schemas.openxmlformats.org/drawingml/2006/lockedCanvas" val="0"/>
              </a:ext>
            </a:extLst>
          </a:blip>
          <a:srcRect/>
          <a:stretch/>
        </p:blipFill>
        <p:spPr>
          <a:xfrm>
            <a:off x="5485347" y="3045291"/>
            <a:ext cx="109104" cy="10910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5827990" y="3551275"/>
            <a:ext cx="8295656" cy="139313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652"/>
              </a:lnSpc>
            </a:pPr>
            <a:r>
              <a:rPr lang="en-US" sz="2800" spc="-104" dirty="0">
                <a:solidFill>
                  <a:srgbClr val="313A43">
                    <a:alpha val="100000"/>
                  </a:srgbClr>
                </a:solidFill>
                <a:latin typeface="Instrument Sans Semi Bold" panose="020B0604020202020204" charset="0"/>
                <a:cs typeface="Instrument Sans Semi Bold" panose="020B0604020202020204" charset="0"/>
              </a:rPr>
              <a:t>Leadership in QA  isn't about being the most technical person in the room. It's about vision, empathy, and creating an environment where quality can thrive.</a:t>
            </a:r>
          </a:p>
        </p:txBody>
      </p:sp>
      <p:pic>
        <p:nvPicPr>
          <p:cNvPr id="11" name="Rect">
            <a:extLst>
              <a:ext uri="{FF2B5EF4-FFF2-40B4-BE49-F238E27FC236}">
                <a16:creationId xmlns:a16="http://schemas.microsoft.com/office/drawing/2014/main" id="{BE8549EC-0B71-A3A4-50B2-D21787446D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 rot="10800000">
            <a:off x="14123646" y="4998965"/>
            <a:ext cx="218209" cy="218209"/>
          </a:xfrm>
          <a:prstGeom prst="rect">
            <a:avLst/>
          </a:prstGeom>
        </p:spPr>
      </p:pic>
      <p:pic>
        <p:nvPicPr>
          <p:cNvPr id="12" name="ritzycssquote-Layer_1">
            <a:extLst>
              <a:ext uri="{FF2B5EF4-FFF2-40B4-BE49-F238E27FC236}">
                <a16:creationId xmlns:a16="http://schemas.microsoft.com/office/drawing/2014/main" id="{C7305919-2A90-2019-8053-D51CC57CDB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739A9CB0-B06B-4617-B704-777801BB38BC}">
                <a14:useLocalDpi xmlns:a14="http://schemas.microsoft.com/office/drawing/2010/main" xmlns:p14="http://schemas.microsoft.com/office/powerpoint/2010/main" xmlns:asvg="http://schemas.microsoft.com/office/drawing/2016/SVG/main" xmlns:a16="http://schemas.microsoft.com/office/drawing/2014/main" xmlns="" xmlns:lc="http://schemas.openxmlformats.org/drawingml/2006/lockedCanvas" val="0"/>
              </a:ext>
            </a:extLst>
          </a:blip>
          <a:srcRect/>
          <a:stretch/>
        </p:blipFill>
        <p:spPr>
          <a:xfrm rot="10800000">
            <a:off x="14178199" y="5053518"/>
            <a:ext cx="109104" cy="109104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32416" y="1218286"/>
            <a:ext cx="9221337" cy="14175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550"/>
              </a:lnSpc>
              <a:buNone/>
            </a:pPr>
            <a:r>
              <a:rPr lang="en-US" sz="3600" b="1" dirty="0"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Empowering Leadership through Empathy </a:t>
            </a:r>
          </a:p>
          <a:p>
            <a:pPr marL="0" indent="0" algn="ctr">
              <a:lnSpc>
                <a:spcPts val="4550"/>
              </a:lnSpc>
              <a:buNone/>
            </a:pPr>
            <a:r>
              <a:rPr lang="en-US" sz="3600" b="1" dirty="0"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and Growth</a:t>
            </a:r>
            <a:endParaRPr lang="en-US" sz="3600" b="1" dirty="0"/>
          </a:p>
        </p:txBody>
      </p:sp>
      <p:sp>
        <p:nvSpPr>
          <p:cNvPr id="4" name="Text 2"/>
          <p:cNvSpPr/>
          <p:nvPr/>
        </p:nvSpPr>
        <p:spPr>
          <a:xfrm>
            <a:off x="5324135" y="3526739"/>
            <a:ext cx="6434257" cy="2986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dirty="0"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QA Manager at eProcess International – Ecobank Group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5324135" y="4117499"/>
            <a:ext cx="6434257" cy="2986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2400" dirty="0"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Leading a diverse QA team of 7 testers.</a:t>
            </a:r>
            <a:endParaRPr lang="en-US" sz="2400" dirty="0"/>
          </a:p>
        </p:txBody>
      </p:sp>
      <p:sp>
        <p:nvSpPr>
          <p:cNvPr id="7" name="Text 5"/>
          <p:cNvSpPr/>
          <p:nvPr/>
        </p:nvSpPr>
        <p:spPr>
          <a:xfrm>
            <a:off x="5324135" y="4725934"/>
            <a:ext cx="6434257" cy="2986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2400" dirty="0">
                <a:latin typeface="Instrument Sans Medium" pitchFamily="34" charset="0"/>
                <a:cs typeface="Instrument Sans Medium" pitchFamily="34" charset="-120"/>
              </a:rPr>
              <a:t>Investing in team development</a:t>
            </a:r>
            <a:endParaRPr lang="en-US" sz="2400" dirty="0"/>
          </a:p>
        </p:txBody>
      </p:sp>
      <p:sp>
        <p:nvSpPr>
          <p:cNvPr id="8" name="Text 6"/>
          <p:cNvSpPr/>
          <p:nvPr/>
        </p:nvSpPr>
        <p:spPr>
          <a:xfrm>
            <a:off x="5316515" y="5371013"/>
            <a:ext cx="6434257" cy="2986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350"/>
              </a:lnSpc>
              <a:buSzPct val="100000"/>
              <a:buChar char="•"/>
            </a:pPr>
            <a:r>
              <a:rPr lang="en-US" sz="2400" dirty="0"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Creating a safe learning environment</a:t>
            </a:r>
            <a:endParaRPr lang="en-US" sz="2400" dirty="0"/>
          </a:p>
        </p:txBody>
      </p:sp>
      <p:sp>
        <p:nvSpPr>
          <p:cNvPr id="9" name="Text 7"/>
          <p:cNvSpPr/>
          <p:nvPr/>
        </p:nvSpPr>
        <p:spPr>
          <a:xfrm>
            <a:off x="5312265" y="5960138"/>
            <a:ext cx="6434257" cy="2986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2400" dirty="0"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Advocating for quality across the organization</a:t>
            </a:r>
            <a:endParaRPr lang="en-US" sz="2400" dirty="0"/>
          </a:p>
        </p:txBody>
      </p:sp>
      <p:pic>
        <p:nvPicPr>
          <p:cNvPr id="11" name="9cedca62-7d04-424d-814a-54e67f4221e7">
            <a:extLst>
              <a:ext uri="{FF2B5EF4-FFF2-40B4-BE49-F238E27FC236}">
                <a16:creationId xmlns:a16="http://schemas.microsoft.com/office/drawing/2014/main" id="{82E9043F-45CF-A463-FB0B-322A9AE5680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-1" y="0"/>
            <a:ext cx="4879125" cy="8253649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7" grpId="0" animBg="1"/>
      <p:bldP spid="8" grpId="0" animBg="1"/>
      <p:bldP spid="9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1751" y="527804"/>
            <a:ext cx="6691670" cy="5997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000" b="1" dirty="0"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Final Reflections &amp; Takeaways</a:t>
            </a:r>
            <a:endParaRPr lang="en-US" sz="4000" b="1" dirty="0"/>
          </a:p>
        </p:txBody>
      </p:sp>
      <p:sp>
        <p:nvSpPr>
          <p:cNvPr id="3" name="Text 1"/>
          <p:cNvSpPr/>
          <p:nvPr/>
        </p:nvSpPr>
        <p:spPr>
          <a:xfrm>
            <a:off x="672857" y="2406134"/>
            <a:ext cx="2399109" cy="299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800" dirty="0"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Final Thoughts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672857" y="2897862"/>
            <a:ext cx="7063583" cy="3070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sz="2000" dirty="0"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Your unique journey matters in tech.</a:t>
            </a:r>
            <a:endParaRPr lang="en-US" sz="2000" dirty="0"/>
          </a:p>
        </p:txBody>
      </p:sp>
      <p:sp>
        <p:nvSpPr>
          <p:cNvPr id="5" name="Text 3"/>
          <p:cNvSpPr/>
          <p:nvPr/>
        </p:nvSpPr>
        <p:spPr>
          <a:xfrm>
            <a:off x="671130" y="3471233"/>
            <a:ext cx="6692291" cy="3070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sz="2000" dirty="0"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Non-tech backgrounds enrich QA roles.</a:t>
            </a:r>
            <a:endParaRPr lang="en-US" sz="2000" dirty="0"/>
          </a:p>
        </p:txBody>
      </p:sp>
      <p:sp>
        <p:nvSpPr>
          <p:cNvPr id="6" name="Text 4"/>
          <p:cNvSpPr/>
          <p:nvPr/>
        </p:nvSpPr>
        <p:spPr>
          <a:xfrm>
            <a:off x="672857" y="4079702"/>
            <a:ext cx="6409373" cy="3070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sz="2000" dirty="0"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QA is about quality, communication, and collaboration</a:t>
            </a:r>
            <a:endParaRPr lang="en-US" sz="2000" dirty="0"/>
          </a:p>
        </p:txBody>
      </p:sp>
      <p:sp>
        <p:nvSpPr>
          <p:cNvPr id="7" name="Text 5"/>
          <p:cNvSpPr/>
          <p:nvPr/>
        </p:nvSpPr>
        <p:spPr>
          <a:xfrm>
            <a:off x="671129" y="4668202"/>
            <a:ext cx="6409373" cy="3070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sz="2000" dirty="0">
                <a:latin typeface="Instrument Sans Medium" pitchFamily="34" charset="0"/>
                <a:cs typeface="Instrument Sans Medium" pitchFamily="34" charset="-120"/>
              </a:rPr>
              <a:t>Soft skills are vital in QA success</a:t>
            </a:r>
            <a:endParaRPr lang="en-US" sz="200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6897" y="1631275"/>
            <a:ext cx="6409373" cy="3845600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7556896" y="5692735"/>
            <a:ext cx="6214187" cy="299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400" dirty="0"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Key Takeaways for Aspiring QA Professionals</a:t>
            </a:r>
            <a:endParaRPr lang="en-US" sz="2400" dirty="0"/>
          </a:p>
        </p:txBody>
      </p:sp>
      <p:sp>
        <p:nvSpPr>
          <p:cNvPr id="10" name="Text 7"/>
          <p:cNvSpPr/>
          <p:nvPr/>
        </p:nvSpPr>
        <p:spPr>
          <a:xfrm>
            <a:off x="7556897" y="6184463"/>
            <a:ext cx="6409373" cy="3070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2000" b="1" dirty="0">
                <a:latin typeface="Instrument Sans Semi Bold" panose="020B0604020202020204" charset="0"/>
                <a:ea typeface="Instrument Sans Medium" pitchFamily="34" charset="-122"/>
                <a:cs typeface="Instrument Sans Semi Bold" panose="020B0604020202020204" charset="0"/>
              </a:rPr>
              <a:t>Be Curious:</a:t>
            </a:r>
            <a:r>
              <a:rPr lang="en-US" sz="2000" dirty="0">
                <a:latin typeface="Instrument Sans Semi Bold" panose="020B0604020202020204" charset="0"/>
                <a:ea typeface="Instrument Sans Medium" pitchFamily="34" charset="-122"/>
                <a:cs typeface="Instrument Sans Semi Bold" panose="020B0604020202020204" charset="0"/>
              </a:rPr>
              <a:t> Ask questions, explore systems</a:t>
            </a:r>
            <a:endParaRPr lang="en-US" sz="2000" dirty="0">
              <a:latin typeface="Instrument Sans Semi Bold" panose="020B0604020202020204" charset="0"/>
              <a:cs typeface="Instrument Sans Semi Bold" panose="020B060402020202020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7556897" y="6558677"/>
            <a:ext cx="6409373" cy="3070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2000" b="1" dirty="0">
                <a:latin typeface="Instrument Sans Semi Bold" panose="020B0604020202020204" charset="0"/>
                <a:ea typeface="Instrument Sans Medium" pitchFamily="34" charset="-122"/>
                <a:cs typeface="Instrument Sans Semi Bold" panose="020B0604020202020204" charset="0"/>
              </a:rPr>
              <a:t>Get Certified:</a:t>
            </a:r>
            <a:r>
              <a:rPr lang="en-US" sz="2000" dirty="0">
                <a:latin typeface="Instrument Sans Semi Bold" panose="020B0604020202020204" charset="0"/>
                <a:ea typeface="Instrument Sans Medium" pitchFamily="34" charset="-122"/>
                <a:cs typeface="Instrument Sans Semi Bold" panose="020B0604020202020204" charset="0"/>
              </a:rPr>
              <a:t> ISTQB is an excellent start</a:t>
            </a:r>
            <a:endParaRPr lang="en-US" sz="2000" dirty="0">
              <a:latin typeface="Instrument Sans Semi Bold" panose="020B0604020202020204" charset="0"/>
              <a:cs typeface="Instrument Sans Semi Bold" panose="020B060402020202020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7556897" y="6932890"/>
            <a:ext cx="6409373" cy="3070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2000" b="1" dirty="0">
                <a:latin typeface="Instrument Sans Semi Bold" panose="020B0604020202020204" charset="0"/>
                <a:ea typeface="Instrument Sans Medium" pitchFamily="34" charset="-122"/>
                <a:cs typeface="Instrument Sans Semi Bold" panose="020B0604020202020204" charset="0"/>
              </a:rPr>
              <a:t>Be Hands-On:</a:t>
            </a:r>
            <a:r>
              <a:rPr lang="en-US" sz="2000" dirty="0">
                <a:latin typeface="Instrument Sans Semi Bold" panose="020B0604020202020204" charset="0"/>
                <a:ea typeface="Instrument Sans Medium" pitchFamily="34" charset="-122"/>
                <a:cs typeface="Instrument Sans Semi Bold" panose="020B0604020202020204" charset="0"/>
              </a:rPr>
              <a:t> Begin with manual testing</a:t>
            </a:r>
            <a:endParaRPr lang="en-US" sz="2000" dirty="0">
              <a:latin typeface="Instrument Sans Semi Bold" panose="020B0604020202020204" charset="0"/>
              <a:cs typeface="Instrument Sans Semi Bold" panose="020B060402020202020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7556897" y="7307104"/>
            <a:ext cx="6409373" cy="3070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2000" b="1" dirty="0">
                <a:latin typeface="Instrument Sans Semi Bold" panose="020B0604020202020204" charset="0"/>
                <a:ea typeface="Instrument Sans Medium" pitchFamily="34" charset="-122"/>
                <a:cs typeface="Instrument Sans Semi Bold" panose="020B0604020202020204" charset="0"/>
              </a:rPr>
              <a:t>Leverage Strengths:</a:t>
            </a:r>
            <a:r>
              <a:rPr lang="en-US" sz="2000" dirty="0">
                <a:latin typeface="Instrument Sans Semi Bold" panose="020B0604020202020204" charset="0"/>
                <a:ea typeface="Instrument Sans Medium" pitchFamily="34" charset="-122"/>
                <a:cs typeface="Instrument Sans Semi Bold" panose="020B0604020202020204" charset="0"/>
              </a:rPr>
              <a:t> Soft skills are powerful</a:t>
            </a:r>
            <a:endParaRPr lang="en-US" sz="2000" dirty="0">
              <a:latin typeface="Instrument Sans Semi Bold" panose="020B0604020202020204" charset="0"/>
              <a:cs typeface="Instrument Sans Semi Bold" panose="020B060402020202020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7556897" y="7681317"/>
            <a:ext cx="6409373" cy="3070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2000" b="1" dirty="0">
                <a:latin typeface="Instrument Sans Semi Bold" panose="020B0604020202020204" charset="0"/>
                <a:ea typeface="Instrument Sans Medium" pitchFamily="34" charset="-122"/>
                <a:cs typeface="Instrument Sans Semi Bold" panose="020B0604020202020204" charset="0"/>
              </a:rPr>
              <a:t>Be Visible:</a:t>
            </a:r>
            <a:r>
              <a:rPr lang="en-US" sz="2000" dirty="0">
                <a:latin typeface="Instrument Sans Semi Bold" panose="020B0604020202020204" charset="0"/>
                <a:ea typeface="Instrument Sans Medium" pitchFamily="34" charset="-122"/>
                <a:cs typeface="Instrument Sans Semi Bold" panose="020B0604020202020204" charset="0"/>
              </a:rPr>
              <a:t> Write blogs, attend meetups</a:t>
            </a:r>
            <a:endParaRPr lang="en-US" sz="2000" dirty="0">
              <a:latin typeface="Instrument Sans Semi Bold" panose="020B0604020202020204" charset="0"/>
              <a:cs typeface="Instrument Sans Semi Bold" panose="020B0604020202020204" charset="0"/>
            </a:endParaRPr>
          </a:p>
        </p:txBody>
      </p:sp>
    </p:spTree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162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69870" y="616863"/>
            <a:ext cx="9185096" cy="14018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4595"/>
              </a:lnSpc>
            </a:pPr>
            <a:r>
              <a:rPr lang="en-US" sz="4000" b="1" spc="-138" dirty="0">
                <a:solidFill>
                  <a:srgbClr val="313A43">
                    <a:alpha val="100000"/>
                  </a:srgbClr>
                </a:solidFill>
                <a:latin typeface="Instrument Sans Semi Bold" panose="020B0604020202020204" charset="0"/>
                <a:cs typeface="Instrument Sans Semi Bold" panose="020B0604020202020204" charset="0"/>
              </a:rPr>
              <a:t>Let’s connect and enhance the tech landscape together</a:t>
            </a: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3848" y="2254210"/>
            <a:ext cx="560784" cy="5607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213848" y="3095387"/>
            <a:ext cx="2804160" cy="3504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Let's Connect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2215872" y="3537049"/>
            <a:ext cx="4431744" cy="7177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600" dirty="0">
                <a:hlinkClick r:id="rId5"/>
              </a:rPr>
              <a:t>Korkor Mensah, MBA, ITILv4, PMP, ISTQB | LinkedIn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6462" y="4683740"/>
            <a:ext cx="560784" cy="56078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176462" y="5524916"/>
            <a:ext cx="3520083" cy="3504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Breaking Barriers Together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2176462" y="6009858"/>
            <a:ext cx="3646646" cy="7177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Let's continue making technology more inclusive and diverse.</a:t>
            </a:r>
            <a:endParaRPr lang="en-US" sz="1750" dirty="0"/>
          </a:p>
        </p:txBody>
      </p:sp>
      <p:sp>
        <p:nvSpPr>
          <p:cNvPr id="13" name="Text 7"/>
          <p:cNvSpPr/>
          <p:nvPr/>
        </p:nvSpPr>
        <p:spPr>
          <a:xfrm>
            <a:off x="2176462" y="6979860"/>
            <a:ext cx="7573804" cy="3588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Thank you for joining me today!</a:t>
            </a:r>
            <a:endParaRPr lang="en-US" sz="1750" dirty="0"/>
          </a:p>
        </p:txBody>
      </p:sp>
    </p:spTree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733187"/>
            <a:ext cx="4252913" cy="531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4400" dirty="0"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Agenda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914400" y="1604963"/>
            <a:ext cx="262057" cy="265747"/>
          </a:xfrm>
          <a:prstGeom prst="roundRect">
            <a:avLst>
              <a:gd name="adj" fmla="val 18672"/>
            </a:avLst>
          </a:prstGeom>
          <a:solidFill>
            <a:schemeClr val="tx1">
              <a:lumMod val="65000"/>
              <a:lumOff val="35000"/>
            </a:schemeClr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 sz="2800"/>
          </a:p>
        </p:txBody>
      </p:sp>
      <p:sp>
        <p:nvSpPr>
          <p:cNvPr id="4" name="Text 2"/>
          <p:cNvSpPr/>
          <p:nvPr/>
        </p:nvSpPr>
        <p:spPr>
          <a:xfrm>
            <a:off x="1346477" y="1663422"/>
            <a:ext cx="5146789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400" dirty="0"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My Journey into Technology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1346478" y="2031206"/>
            <a:ext cx="12490133" cy="272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dirty="0"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Personal background and transitional challenges.</a:t>
            </a:r>
          </a:p>
        </p:txBody>
      </p:sp>
      <p:sp>
        <p:nvSpPr>
          <p:cNvPr id="6" name="Shape 4"/>
          <p:cNvSpPr/>
          <p:nvPr/>
        </p:nvSpPr>
        <p:spPr>
          <a:xfrm>
            <a:off x="914400" y="2643545"/>
            <a:ext cx="262057" cy="265747"/>
          </a:xfrm>
          <a:prstGeom prst="roundRect">
            <a:avLst>
              <a:gd name="adj" fmla="val 18672"/>
            </a:avLst>
          </a:prstGeom>
          <a:solidFill>
            <a:schemeClr val="tx1">
              <a:lumMod val="65000"/>
              <a:lumOff val="35000"/>
            </a:schemeClr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 sz="2800"/>
          </a:p>
        </p:txBody>
      </p:sp>
      <p:sp>
        <p:nvSpPr>
          <p:cNvPr id="7" name="Text 5"/>
          <p:cNvSpPr/>
          <p:nvPr/>
        </p:nvSpPr>
        <p:spPr>
          <a:xfrm>
            <a:off x="1346478" y="2702004"/>
            <a:ext cx="2141220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400" dirty="0"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Debunking QA Myths</a:t>
            </a:r>
            <a:endParaRPr lang="en-US" sz="2400" dirty="0"/>
          </a:p>
        </p:txBody>
      </p:sp>
      <p:sp>
        <p:nvSpPr>
          <p:cNvPr id="8" name="Text 6"/>
          <p:cNvSpPr/>
          <p:nvPr/>
        </p:nvSpPr>
        <p:spPr>
          <a:xfrm>
            <a:off x="1346478" y="3069788"/>
            <a:ext cx="12490133" cy="272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dirty="0"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Embracing Diversity in QA.</a:t>
            </a:r>
            <a:endParaRPr lang="en-US" dirty="0"/>
          </a:p>
        </p:txBody>
      </p:sp>
      <p:sp>
        <p:nvSpPr>
          <p:cNvPr id="9" name="Shape 7"/>
          <p:cNvSpPr/>
          <p:nvPr/>
        </p:nvSpPr>
        <p:spPr>
          <a:xfrm>
            <a:off x="914400" y="3682127"/>
            <a:ext cx="262057" cy="265747"/>
          </a:xfrm>
          <a:prstGeom prst="roundRect">
            <a:avLst>
              <a:gd name="adj" fmla="val 18672"/>
            </a:avLst>
          </a:prstGeom>
          <a:solidFill>
            <a:schemeClr val="tx1">
              <a:lumMod val="65000"/>
              <a:lumOff val="35000"/>
            </a:schemeClr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 sz="2800"/>
          </a:p>
        </p:txBody>
      </p:sp>
      <p:sp>
        <p:nvSpPr>
          <p:cNvPr id="10" name="Text 8"/>
          <p:cNvSpPr/>
          <p:nvPr/>
        </p:nvSpPr>
        <p:spPr>
          <a:xfrm>
            <a:off x="1346478" y="3740587"/>
            <a:ext cx="2248614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400" dirty="0"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Bridging the Skills Gap</a:t>
            </a:r>
            <a:endParaRPr lang="en-US" sz="2400" dirty="0"/>
          </a:p>
        </p:txBody>
      </p:sp>
      <p:sp>
        <p:nvSpPr>
          <p:cNvPr id="11" name="Text 9"/>
          <p:cNvSpPr/>
          <p:nvPr/>
        </p:nvSpPr>
        <p:spPr>
          <a:xfrm>
            <a:off x="1346478" y="4108371"/>
            <a:ext cx="12490133" cy="272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000" dirty="0"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Practical steps and transferable skills.</a:t>
            </a:r>
            <a:endParaRPr lang="en-US" sz="2000" dirty="0"/>
          </a:p>
        </p:txBody>
      </p:sp>
      <p:sp>
        <p:nvSpPr>
          <p:cNvPr id="12" name="Shape 10"/>
          <p:cNvSpPr/>
          <p:nvPr/>
        </p:nvSpPr>
        <p:spPr>
          <a:xfrm>
            <a:off x="914400" y="4720709"/>
            <a:ext cx="262057" cy="265747"/>
          </a:xfrm>
          <a:prstGeom prst="roundRect">
            <a:avLst>
              <a:gd name="adj" fmla="val 18672"/>
            </a:avLst>
          </a:prstGeom>
          <a:solidFill>
            <a:schemeClr val="tx1">
              <a:lumMod val="65000"/>
              <a:lumOff val="35000"/>
            </a:schemeClr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 sz="2800"/>
          </a:p>
        </p:txBody>
      </p:sp>
      <p:sp>
        <p:nvSpPr>
          <p:cNvPr id="13" name="Text 11"/>
          <p:cNvSpPr/>
          <p:nvPr/>
        </p:nvSpPr>
        <p:spPr>
          <a:xfrm>
            <a:off x="1346478" y="4779169"/>
            <a:ext cx="2317909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400" dirty="0"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Establishing Credibility and Earning Trust</a:t>
            </a:r>
            <a:endParaRPr lang="en-US" sz="2400" dirty="0"/>
          </a:p>
        </p:txBody>
      </p:sp>
      <p:sp>
        <p:nvSpPr>
          <p:cNvPr id="14" name="Text 12"/>
          <p:cNvSpPr/>
          <p:nvPr/>
        </p:nvSpPr>
        <p:spPr>
          <a:xfrm>
            <a:off x="1346478" y="5146953"/>
            <a:ext cx="12490133" cy="272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000" dirty="0"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From Tester to Trusted QA Advocate.</a:t>
            </a:r>
            <a:endParaRPr lang="en-US" sz="2000" dirty="0"/>
          </a:p>
        </p:txBody>
      </p:sp>
      <p:sp>
        <p:nvSpPr>
          <p:cNvPr id="15" name="Shape 13"/>
          <p:cNvSpPr/>
          <p:nvPr/>
        </p:nvSpPr>
        <p:spPr>
          <a:xfrm>
            <a:off x="914400" y="5759291"/>
            <a:ext cx="262057" cy="265747"/>
          </a:xfrm>
          <a:prstGeom prst="roundRect">
            <a:avLst>
              <a:gd name="adj" fmla="val 18672"/>
            </a:avLst>
          </a:prstGeom>
          <a:solidFill>
            <a:schemeClr val="tx1">
              <a:lumMod val="65000"/>
              <a:lumOff val="35000"/>
            </a:schemeClr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 sz="2800"/>
          </a:p>
        </p:txBody>
      </p:sp>
      <p:sp>
        <p:nvSpPr>
          <p:cNvPr id="16" name="Text 14"/>
          <p:cNvSpPr/>
          <p:nvPr/>
        </p:nvSpPr>
        <p:spPr>
          <a:xfrm>
            <a:off x="1346478" y="5817751"/>
            <a:ext cx="2955250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400" dirty="0"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Empowering Leadership through Empathy and Growth </a:t>
            </a:r>
            <a:endParaRPr lang="en-US" sz="2400" dirty="0"/>
          </a:p>
        </p:txBody>
      </p:sp>
      <p:sp>
        <p:nvSpPr>
          <p:cNvPr id="17" name="Text 15"/>
          <p:cNvSpPr/>
          <p:nvPr/>
        </p:nvSpPr>
        <p:spPr>
          <a:xfrm>
            <a:off x="1346478" y="6185535"/>
            <a:ext cx="12490133" cy="272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000" dirty="0"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Leadership lessons from the trenches.</a:t>
            </a:r>
            <a:endParaRPr lang="en-US" sz="2000" dirty="0"/>
          </a:p>
        </p:txBody>
      </p:sp>
      <p:sp>
        <p:nvSpPr>
          <p:cNvPr id="18" name="Shape 16"/>
          <p:cNvSpPr/>
          <p:nvPr/>
        </p:nvSpPr>
        <p:spPr>
          <a:xfrm>
            <a:off x="914400" y="6797873"/>
            <a:ext cx="262057" cy="265747"/>
          </a:xfrm>
          <a:prstGeom prst="roundRect">
            <a:avLst>
              <a:gd name="adj" fmla="val 18672"/>
            </a:avLst>
          </a:prstGeom>
          <a:solidFill>
            <a:schemeClr val="tx1">
              <a:lumMod val="65000"/>
              <a:lumOff val="35000"/>
            </a:schemeClr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 sz="2800"/>
          </a:p>
        </p:txBody>
      </p:sp>
      <p:sp>
        <p:nvSpPr>
          <p:cNvPr id="19" name="Text 17"/>
          <p:cNvSpPr/>
          <p:nvPr/>
        </p:nvSpPr>
        <p:spPr>
          <a:xfrm>
            <a:off x="1346478" y="6856333"/>
            <a:ext cx="2126456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400" dirty="0"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Final Reflections and Takeaways</a:t>
            </a:r>
            <a:endParaRPr lang="en-US" sz="2400" dirty="0"/>
          </a:p>
        </p:txBody>
      </p:sp>
      <p:sp>
        <p:nvSpPr>
          <p:cNvPr id="20" name="Text 18"/>
          <p:cNvSpPr/>
          <p:nvPr/>
        </p:nvSpPr>
        <p:spPr>
          <a:xfrm>
            <a:off x="1346478" y="7224117"/>
            <a:ext cx="12490133" cy="272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000" dirty="0"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Advice for your own QA journey.</a:t>
            </a:r>
            <a:endParaRPr lang="en-US" sz="2000" dirty="0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9A5EEE-9360-5C22-3530-D57A83E3C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Title 3">
            <a:extLst>
              <a:ext uri="{FF2B5EF4-FFF2-40B4-BE49-F238E27FC236}">
                <a16:creationId xmlns:a16="http://schemas.microsoft.com/office/drawing/2014/main" id="{853EFD4B-7466-9A7B-C9AF-21F9D76B2B58}"/>
              </a:ext>
            </a:extLst>
          </p:cNvPr>
          <p:cNvSpPr txBox="1"/>
          <p:nvPr/>
        </p:nvSpPr>
        <p:spPr>
          <a:xfrm>
            <a:off x="1537482" y="2547477"/>
            <a:ext cx="3464870" cy="277108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>
              <a:lnSpc>
                <a:spcPts val="5514"/>
              </a:lnSpc>
            </a:pPr>
            <a:r>
              <a:rPr lang="en-US" sz="4000" b="1" spc="-166" dirty="0">
                <a:solidFill>
                  <a:srgbClr val="313A43">
                    <a:alpha val="100000"/>
                  </a:srgbClr>
                </a:solidFill>
                <a:latin typeface="Instrument Sans Medium" panose="020B0604020202020204" charset="0"/>
                <a:cs typeface="Instrument Sans Medium" panose="020B0604020202020204" charset="0"/>
              </a:rPr>
              <a:t>My Inspiring Journey </a:t>
            </a:r>
          </a:p>
          <a:p>
            <a:pPr>
              <a:lnSpc>
                <a:spcPts val="5514"/>
              </a:lnSpc>
            </a:pPr>
            <a:r>
              <a:rPr lang="en-US" sz="4000" b="1" spc="-166" dirty="0">
                <a:solidFill>
                  <a:srgbClr val="313A43">
                    <a:alpha val="100000"/>
                  </a:srgbClr>
                </a:solidFill>
                <a:latin typeface="Instrument Sans Medium" panose="020B0604020202020204" charset="0"/>
                <a:cs typeface="Instrument Sans Medium" panose="020B0604020202020204" charset="0"/>
              </a:rPr>
              <a:t>Into Technology</a:t>
            </a:r>
          </a:p>
        </p:txBody>
      </p:sp>
      <p:pic>
        <p:nvPicPr>
          <p:cNvPr id="406" name="Rect">
            <a:extLst>
              <a:ext uri="{FF2B5EF4-FFF2-40B4-BE49-F238E27FC236}">
                <a16:creationId xmlns:a16="http://schemas.microsoft.com/office/drawing/2014/main" id="{5D37E882-D45F-EC6C-601C-D36A109FC0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1330038" y="748147"/>
            <a:ext cx="99752" cy="6733309"/>
          </a:xfrm>
          <a:prstGeom prst="rect">
            <a:avLst/>
          </a:prstGeom>
        </p:spPr>
      </p:pic>
      <p:sp>
        <p:nvSpPr>
          <p:cNvPr id="407" name="Click here to edit label-462">
            <a:extLst>
              <a:ext uri="{FF2B5EF4-FFF2-40B4-BE49-F238E27FC236}">
                <a16:creationId xmlns:a16="http://schemas.microsoft.com/office/drawing/2014/main" id="{21C3B0D4-6A0F-C6A8-42DB-76B5A281BD78}"/>
              </a:ext>
            </a:extLst>
          </p:cNvPr>
          <p:cNvSpPr txBox="1"/>
          <p:nvPr/>
        </p:nvSpPr>
        <p:spPr>
          <a:xfrm>
            <a:off x="1828802" y="1221971"/>
            <a:ext cx="5233901" cy="179536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>
              <a:lnSpc>
                <a:spcPts val="1439"/>
              </a:lnSpc>
            </a:pPr>
            <a:r>
              <a:rPr lang="en-US" sz="1178" spc="449" dirty="0">
                <a:solidFill>
                  <a:srgbClr val="C7D9DF">
                    <a:alpha val="100000"/>
                  </a:srgbClr>
                </a:solidFill>
                <a:latin typeface="Signika" panose="00000700000000000000" pitchFamily="2" charset="0"/>
              </a:rPr>
              <a:t>TECH JOURNEY</a:t>
            </a:r>
          </a:p>
        </p:txBody>
      </p:sp>
      <p:pic>
        <p:nvPicPr>
          <p:cNvPr id="2" name="Picture 2" descr="No alternative text description for this image">
            <a:extLst>
              <a:ext uri="{FF2B5EF4-FFF2-40B4-BE49-F238E27FC236}">
                <a16:creationId xmlns:a16="http://schemas.microsoft.com/office/drawing/2014/main" id="{A2D5F45F-0D87-8CA0-9AA0-34B8CD20FE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8" t="17433" b="6460"/>
          <a:stretch/>
        </p:blipFill>
        <p:spPr bwMode="auto">
          <a:xfrm>
            <a:off x="11153032" y="9410810"/>
            <a:ext cx="2988501" cy="2632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No alternative text description for this image">
            <a:extLst>
              <a:ext uri="{FF2B5EF4-FFF2-40B4-BE49-F238E27FC236}">
                <a16:creationId xmlns:a16="http://schemas.microsoft.com/office/drawing/2014/main" id="{BA3E2F7B-C006-DAD6-3190-DC902A46EA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67"/>
          <a:stretch/>
        </p:blipFill>
        <p:spPr bwMode="auto">
          <a:xfrm>
            <a:off x="7811076" y="8941280"/>
            <a:ext cx="3210962" cy="253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graphical user interface, text, application">
            <a:extLst>
              <a:ext uri="{FF2B5EF4-FFF2-40B4-BE49-F238E27FC236}">
                <a16:creationId xmlns:a16="http://schemas.microsoft.com/office/drawing/2014/main" id="{C559C9D6-282E-D9DA-795D-FFC5657D1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3032" y="12225437"/>
            <a:ext cx="2988501" cy="266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graphical user interface, text">
            <a:extLst>
              <a:ext uri="{FF2B5EF4-FFF2-40B4-BE49-F238E27FC236}">
                <a16:creationId xmlns:a16="http://schemas.microsoft.com/office/drawing/2014/main" id="{45F6C1F5-1DBA-01BB-E4BD-01B1C56D96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" r="3999" b="16038"/>
          <a:stretch/>
        </p:blipFill>
        <p:spPr bwMode="auto">
          <a:xfrm>
            <a:off x="7811074" y="11680194"/>
            <a:ext cx="3210963" cy="255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No alternative text description for this image">
            <a:extLst>
              <a:ext uri="{FF2B5EF4-FFF2-40B4-BE49-F238E27FC236}">
                <a16:creationId xmlns:a16="http://schemas.microsoft.com/office/drawing/2014/main" id="{0FB3A789-53F0-161B-2110-547B24B19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075" y="11039192"/>
            <a:ext cx="3264004" cy="255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No alternative text description for this image">
            <a:extLst>
              <a:ext uri="{FF2B5EF4-FFF2-40B4-BE49-F238E27FC236}">
                <a16:creationId xmlns:a16="http://schemas.microsoft.com/office/drawing/2014/main" id="{9AB116A4-9CA0-041D-0BEB-749FCE35C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269" y="8305468"/>
            <a:ext cx="3262809" cy="242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453821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0.046296295 L 0 0 E" pathEditMode="relative" ptsTypes="">
                                      <p:cBhvr>
                                        <p:cTn id="9" dur="900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6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6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accel="50000" decel="5000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9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animMotion origin="layout" path="M 0 0.046296295 L 0 0 E" pathEditMode="relative" ptsTypes="">
                                      <p:cBhvr>
                                        <p:cTn id="20" dur="90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58025E-6 L -1.45833E-6 -0.81809 " pathEditMode="relative" rAng="0" ptsTypes="AA">
                                      <p:cBhvr>
                                        <p:cTn id="2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091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0.03106 L 0.00087 -0.79958 " pathEditMode="relative" rAng="0" ptsTypes="AA">
                                      <p:cBhvr>
                                        <p:cTn id="2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" y="-4153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6875E-6 -2.03704E-6 L -4.6875E-6 -0.84992 " pathEditMode="relative" rAng="0" ptsTypes="AA">
                                      <p:cBhvr>
                                        <p:cTn id="2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249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6875E-6 4.32099E-6 L -4.6875E-6 -0.85128 " pathEditMode="relative" rAng="0" ptsTypes="AA">
                                      <p:cBhvr>
                                        <p:cTn id="2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257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82639E-6 3.45679E-6 L 0.00684 -0.88002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" y="-4400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82639E-6 -3.64198E-6 L 0.00684 -0.87963 " pathEditMode="relative" rAng="0" ptsTypes="AA">
                                      <p:cBhvr>
                                        <p:cTn id="3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" y="-4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4" grpId="0"/>
      <p:bldP spid="406" grpId="0"/>
      <p:bldP spid="40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tretch/>
        </p:blipFill>
        <p:spPr>
          <a:xfrm>
            <a:off x="1320640" y="878867"/>
            <a:ext cx="12545813" cy="6471865"/>
          </a:xfrm>
          <a:prstGeom prst="rect">
            <a:avLst/>
          </a:prstGeom>
        </p:spPr>
      </p:pic>
      <p:pic>
        <p:nvPicPr>
          <p:cNvPr id="415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6082135" y="1628937"/>
            <a:ext cx="1165176" cy="33946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417" name="Primary Heading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8573129" y="1628937"/>
            <a:ext cx="3100888" cy="273601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>
              <a:lnSpc>
                <a:spcPts val="1979"/>
              </a:lnSpc>
            </a:pPr>
            <a:r>
              <a:rPr lang="en-US" sz="2400" b="1" spc="-48" dirty="0">
                <a:solidFill>
                  <a:srgbClr val="313A43">
                    <a:alpha val="100000"/>
                  </a:srgbClr>
                </a:solidFill>
                <a:latin typeface="Instrument Sans Bold"/>
                <a:ea typeface="Instrument Sans Bold"/>
              </a:rPr>
              <a:t>Career Turning Point</a:t>
            </a:r>
          </a:p>
        </p:txBody>
      </p:sp>
      <p:sp>
        <p:nvSpPr>
          <p:cNvPr id="418" name="Description of a primary heading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8573128" y="1929819"/>
            <a:ext cx="3742489" cy="24083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>
              <a:lnSpc>
                <a:spcPts val="1837"/>
              </a:lnSpc>
            </a:pPr>
            <a:r>
              <a:rPr lang="en-US" sz="2000" spc="-11" dirty="0">
                <a:solidFill>
                  <a:srgbClr val="313A43">
                    <a:alpha val="100000"/>
                  </a:srgbClr>
                </a:solidFill>
                <a:latin typeface="Instrument Sans Bold"/>
                <a:ea typeface="Instrument Sans Bold"/>
              </a:rPr>
              <a:t>Discovered my passion for </a:t>
            </a:r>
            <a:r>
              <a:rPr lang="en-US" sz="2000" b="1" spc="-11" dirty="0">
                <a:solidFill>
                  <a:srgbClr val="313A43"/>
                </a:solidFill>
                <a:latin typeface="Instrument Sans Bold"/>
                <a:ea typeface="Instrument Sans Bold"/>
              </a:rPr>
              <a:t>QA</a:t>
            </a:r>
            <a:r>
              <a:rPr lang="en-US" sz="2000" spc="-11" dirty="0">
                <a:solidFill>
                  <a:srgbClr val="313A43"/>
                </a:solidFill>
                <a:latin typeface="Instrument Sans Bold"/>
                <a:ea typeface="Instrument Sans Bold"/>
              </a:rPr>
              <a:t>.</a:t>
            </a:r>
          </a:p>
        </p:txBody>
      </p:sp>
      <p:pic>
        <p:nvPicPr>
          <p:cNvPr id="419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6082127" y="2562560"/>
            <a:ext cx="1165184" cy="33946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421" name="Primary Heading-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8573125" y="2562560"/>
            <a:ext cx="5045946" cy="273601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>
              <a:lnSpc>
                <a:spcPts val="1979"/>
              </a:lnSpc>
            </a:pPr>
            <a:r>
              <a:rPr lang="en-US" sz="2400" b="1" spc="-48" dirty="0">
                <a:solidFill>
                  <a:srgbClr val="313A43">
                    <a:alpha val="100000"/>
                  </a:srgbClr>
                </a:solidFill>
                <a:latin typeface="Instrument Sans Bold"/>
                <a:ea typeface="Instrument Sans Bold"/>
              </a:rPr>
              <a:t>Self-Learning Initiatives</a:t>
            </a:r>
          </a:p>
        </p:txBody>
      </p:sp>
      <p:sp>
        <p:nvSpPr>
          <p:cNvPr id="422" name="Description of a primary heading-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8573125" y="2863442"/>
            <a:ext cx="5045946" cy="24083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>
              <a:lnSpc>
                <a:spcPts val="1837"/>
              </a:lnSpc>
            </a:pPr>
            <a:r>
              <a:rPr lang="en-US" sz="2000" spc="-11" dirty="0">
                <a:solidFill>
                  <a:srgbClr val="313A43">
                    <a:alpha val="100000"/>
                  </a:srgbClr>
                </a:solidFill>
                <a:latin typeface="Instrument Sans Bold"/>
                <a:ea typeface="Instrument Sans Bold"/>
              </a:rPr>
              <a:t>Utilized </a:t>
            </a:r>
            <a:r>
              <a:rPr lang="en-US" sz="2000" b="1" spc="-11" dirty="0">
                <a:solidFill>
                  <a:srgbClr val="313A43"/>
                </a:solidFill>
                <a:latin typeface="Instrument Sans Bold"/>
                <a:ea typeface="Instrument Sans Bold"/>
              </a:rPr>
              <a:t>Udemy</a:t>
            </a:r>
            <a:r>
              <a:rPr lang="en-US" sz="2000" spc="-11" dirty="0">
                <a:solidFill>
                  <a:srgbClr val="313A43"/>
                </a:solidFill>
                <a:latin typeface="Instrument Sans Bold"/>
                <a:ea typeface="Instrument Sans Bold"/>
              </a:rPr>
              <a:t>, </a:t>
            </a:r>
            <a:r>
              <a:rPr lang="en-US" sz="2000" b="1" spc="-11" dirty="0">
                <a:solidFill>
                  <a:srgbClr val="313A43"/>
                </a:solidFill>
                <a:latin typeface="Instrument Sans Bold"/>
                <a:ea typeface="Instrument Sans Bold"/>
              </a:rPr>
              <a:t>LinkedIn Learning</a:t>
            </a:r>
            <a:r>
              <a:rPr lang="en-US" sz="2000" spc="-11" dirty="0">
                <a:solidFill>
                  <a:srgbClr val="313A43"/>
                </a:solidFill>
                <a:latin typeface="Instrument Sans Bold"/>
                <a:ea typeface="Instrument Sans Bold"/>
              </a:rPr>
              <a:t>, and </a:t>
            </a:r>
            <a:r>
              <a:rPr lang="en-US" sz="2000" b="1" spc="-11" dirty="0">
                <a:solidFill>
                  <a:srgbClr val="313A43"/>
                </a:solidFill>
                <a:latin typeface="Instrument Sans Bold"/>
                <a:ea typeface="Instrument Sans Bold"/>
              </a:rPr>
              <a:t>YouTube</a:t>
            </a:r>
            <a:r>
              <a:rPr lang="en-US" sz="2000" spc="-11" dirty="0">
                <a:solidFill>
                  <a:srgbClr val="313A43"/>
                </a:solidFill>
                <a:latin typeface="Instrument Sans Bold"/>
                <a:ea typeface="Instrument Sans Bold"/>
              </a:rPr>
              <a:t>.</a:t>
            </a:r>
          </a:p>
        </p:txBody>
      </p:sp>
      <p:pic>
        <p:nvPicPr>
          <p:cNvPr id="423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tretch/>
        </p:blipFill>
        <p:spPr>
          <a:xfrm>
            <a:off x="6082127" y="3487185"/>
            <a:ext cx="1165184" cy="33946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425" name="Primary Heading-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8596951" y="4427926"/>
            <a:ext cx="4292363" cy="273601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>
              <a:lnSpc>
                <a:spcPts val="1979"/>
              </a:lnSpc>
            </a:pPr>
            <a:r>
              <a:rPr lang="en-US" sz="2400" b="1" spc="-48" dirty="0">
                <a:solidFill>
                  <a:srgbClr val="313A43">
                    <a:alpha val="100000"/>
                  </a:srgbClr>
                </a:solidFill>
                <a:latin typeface="Instrument Sans Bold"/>
                <a:ea typeface="Instrument Sans Bold"/>
              </a:rPr>
              <a:t>ISTQB Certification</a:t>
            </a:r>
          </a:p>
        </p:txBody>
      </p:sp>
      <p:sp>
        <p:nvSpPr>
          <p:cNvPr id="426" name="Description of a primary heading-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8596951" y="4728809"/>
            <a:ext cx="4292363" cy="24083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>
              <a:lnSpc>
                <a:spcPts val="1837"/>
              </a:lnSpc>
            </a:pPr>
            <a:r>
              <a:rPr lang="en-US" sz="2000" spc="-11" dirty="0">
                <a:solidFill>
                  <a:srgbClr val="313A43">
                    <a:alpha val="100000"/>
                  </a:srgbClr>
                </a:solidFill>
                <a:latin typeface="Instrument Sans Bold"/>
                <a:ea typeface="Instrument Sans Bold"/>
              </a:rPr>
              <a:t>Earned the </a:t>
            </a:r>
            <a:r>
              <a:rPr lang="en-US" sz="2000" b="1" spc="-11" dirty="0">
                <a:solidFill>
                  <a:srgbClr val="313A43"/>
                </a:solidFill>
                <a:latin typeface="Instrument Sans Bold"/>
                <a:ea typeface="Instrument Sans Bold"/>
              </a:rPr>
              <a:t>ISTQB Foundation Certificate</a:t>
            </a:r>
            <a:r>
              <a:rPr lang="en-US" sz="2000" spc="-11" dirty="0">
                <a:solidFill>
                  <a:srgbClr val="313A43"/>
                </a:solidFill>
                <a:latin typeface="Instrument Sans Bold"/>
                <a:ea typeface="Instrument Sans Bold"/>
              </a:rPr>
              <a:t>.</a:t>
            </a:r>
          </a:p>
        </p:txBody>
      </p:sp>
      <p:pic>
        <p:nvPicPr>
          <p:cNvPr id="427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6082135" y="4429805"/>
            <a:ext cx="1165184" cy="33946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429" name="Primary Heading-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8573127" y="5336147"/>
            <a:ext cx="4577502" cy="273601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>
              <a:lnSpc>
                <a:spcPts val="1979"/>
              </a:lnSpc>
            </a:pPr>
            <a:r>
              <a:rPr lang="en-US" sz="2400" b="1" spc="-48" dirty="0">
                <a:solidFill>
                  <a:srgbClr val="313A43">
                    <a:alpha val="100000"/>
                  </a:srgbClr>
                </a:solidFill>
                <a:latin typeface="Instrument Sans Bold"/>
                <a:ea typeface="Instrument Sans Bold"/>
              </a:rPr>
              <a:t>Building Confidence</a:t>
            </a:r>
          </a:p>
        </p:txBody>
      </p:sp>
      <p:sp>
        <p:nvSpPr>
          <p:cNvPr id="430" name="Description of a primary heading-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8573127" y="5637030"/>
            <a:ext cx="4577502" cy="24083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>
              <a:lnSpc>
                <a:spcPts val="1837"/>
              </a:lnSpc>
            </a:pPr>
            <a:r>
              <a:rPr lang="en-US" sz="2000" spc="-11" dirty="0">
                <a:solidFill>
                  <a:srgbClr val="313A43">
                    <a:alpha val="100000"/>
                  </a:srgbClr>
                </a:solidFill>
                <a:latin typeface="Instrument Sans Bold"/>
                <a:ea typeface="Instrument Sans Bold"/>
              </a:rPr>
              <a:t>Gained </a:t>
            </a:r>
            <a:r>
              <a:rPr lang="en-US" sz="2000" b="1" spc="-11" dirty="0">
                <a:solidFill>
                  <a:srgbClr val="313A43"/>
                </a:solidFill>
                <a:latin typeface="Instrument Sans Bold"/>
                <a:ea typeface="Instrument Sans Bold"/>
              </a:rPr>
              <a:t>structure</a:t>
            </a:r>
            <a:r>
              <a:rPr lang="en-US" sz="2000" spc="-11" dirty="0">
                <a:solidFill>
                  <a:srgbClr val="313A43"/>
                </a:solidFill>
                <a:latin typeface="Instrument Sans Bold"/>
                <a:ea typeface="Instrument Sans Bold"/>
              </a:rPr>
              <a:t>, </a:t>
            </a:r>
            <a:r>
              <a:rPr lang="en-US" sz="2000" b="1" spc="-11" dirty="0">
                <a:solidFill>
                  <a:srgbClr val="313A43"/>
                </a:solidFill>
                <a:latin typeface="Instrument Sans Bold"/>
                <a:ea typeface="Instrument Sans Bold"/>
              </a:rPr>
              <a:t>confidence</a:t>
            </a:r>
            <a:r>
              <a:rPr lang="en-US" sz="2000" spc="-11" dirty="0">
                <a:solidFill>
                  <a:srgbClr val="313A43"/>
                </a:solidFill>
                <a:latin typeface="Instrument Sans Bold"/>
                <a:ea typeface="Instrument Sans Bold"/>
              </a:rPr>
              <a:t>, and </a:t>
            </a:r>
            <a:r>
              <a:rPr lang="en-US" sz="2000" b="1" spc="-11" dirty="0">
                <a:solidFill>
                  <a:srgbClr val="313A43"/>
                </a:solidFill>
                <a:latin typeface="Instrument Sans Bold"/>
                <a:ea typeface="Instrument Sans Bold"/>
              </a:rPr>
              <a:t>direction</a:t>
            </a:r>
            <a:r>
              <a:rPr lang="en-US" sz="2000" spc="-11" dirty="0">
                <a:solidFill>
                  <a:srgbClr val="313A43"/>
                </a:solidFill>
                <a:latin typeface="Instrument Sans Bold"/>
                <a:ea typeface="Instrument Sans Bold"/>
              </a:rPr>
              <a:t>.</a:t>
            </a:r>
          </a:p>
        </p:txBody>
      </p:sp>
      <p:pic>
        <p:nvPicPr>
          <p:cNvPr id="431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tretch/>
        </p:blipFill>
        <p:spPr>
          <a:xfrm>
            <a:off x="6082135" y="5336147"/>
            <a:ext cx="1165176" cy="33946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433" name="Primary Heading-4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8573129" y="3490698"/>
            <a:ext cx="3823920" cy="273601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>
              <a:lnSpc>
                <a:spcPts val="1979"/>
              </a:lnSpc>
            </a:pPr>
            <a:r>
              <a:rPr lang="en-US" sz="2400" b="1" spc="-48" dirty="0">
                <a:solidFill>
                  <a:srgbClr val="313A43">
                    <a:alpha val="100000"/>
                  </a:srgbClr>
                </a:solidFill>
                <a:latin typeface="Instrument Sans Bold"/>
                <a:ea typeface="Instrument Sans Bold"/>
              </a:rPr>
              <a:t>Facing Stereotypes</a:t>
            </a:r>
          </a:p>
        </p:txBody>
      </p:sp>
      <p:sp>
        <p:nvSpPr>
          <p:cNvPr id="434" name="Description of a primary heading-4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8573129" y="3791581"/>
            <a:ext cx="3823920" cy="24083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>
              <a:lnSpc>
                <a:spcPts val="1837"/>
              </a:lnSpc>
            </a:pPr>
            <a:r>
              <a:rPr lang="en-US" sz="2000" spc="-11" dirty="0">
                <a:solidFill>
                  <a:srgbClr val="313A43">
                    <a:alpha val="100000"/>
                  </a:srgbClr>
                </a:solidFill>
                <a:latin typeface="Instrument Sans Bold"/>
                <a:ea typeface="Instrument Sans Bold"/>
              </a:rPr>
              <a:t>Challenged </a:t>
            </a:r>
            <a:r>
              <a:rPr lang="en-US" sz="2000" b="1" spc="-11" dirty="0">
                <a:solidFill>
                  <a:srgbClr val="313A43"/>
                </a:solidFill>
                <a:latin typeface="Instrument Sans Bold"/>
                <a:ea typeface="Instrument Sans Bold"/>
              </a:rPr>
              <a:t>'just testing'</a:t>
            </a:r>
            <a:r>
              <a:rPr lang="en-US" sz="2000" spc="-11" dirty="0">
                <a:solidFill>
                  <a:srgbClr val="313A43"/>
                </a:solidFill>
                <a:latin typeface="Instrument Sans Bold"/>
                <a:ea typeface="Instrument Sans Bold"/>
              </a:rPr>
              <a:t> stereotypes.</a:t>
            </a:r>
          </a:p>
        </p:txBody>
      </p:sp>
      <p:pic>
        <p:nvPicPr>
          <p:cNvPr id="435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tretch/>
        </p:blipFill>
        <p:spPr>
          <a:xfrm>
            <a:off x="6082135" y="6256300"/>
            <a:ext cx="1165184" cy="33946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437" name="Primary Heading-5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8573125" y="6297053"/>
            <a:ext cx="3935939" cy="273601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>
              <a:lnSpc>
                <a:spcPts val="1979"/>
              </a:lnSpc>
            </a:pPr>
            <a:r>
              <a:rPr lang="en-US" sz="2400" b="1" spc="-48" dirty="0">
                <a:solidFill>
                  <a:srgbClr val="313A43">
                    <a:alpha val="100000"/>
                  </a:srgbClr>
                </a:solidFill>
                <a:latin typeface="Instrument Sans Bold"/>
                <a:ea typeface="Instrument Sans Bold"/>
              </a:rPr>
              <a:t>Leadership Transition</a:t>
            </a:r>
          </a:p>
        </p:txBody>
      </p:sp>
      <p:sp>
        <p:nvSpPr>
          <p:cNvPr id="438" name="Description of a primary heading-5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8573125" y="6597935"/>
            <a:ext cx="3935939" cy="24083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>
              <a:lnSpc>
                <a:spcPts val="1837"/>
              </a:lnSpc>
            </a:pPr>
            <a:r>
              <a:rPr lang="en-US" sz="2000" spc="-11" dirty="0">
                <a:solidFill>
                  <a:srgbClr val="313A43">
                    <a:alpha val="100000"/>
                  </a:srgbClr>
                </a:solidFill>
                <a:latin typeface="Instrument Sans Bold"/>
                <a:ea typeface="Instrument Sans Bold"/>
              </a:rPr>
              <a:t>Transitioned to </a:t>
            </a:r>
            <a:r>
              <a:rPr lang="en-US" sz="2000" b="1" spc="-11" dirty="0">
                <a:solidFill>
                  <a:srgbClr val="313A43"/>
                </a:solidFill>
                <a:latin typeface="Instrument Sans Bold"/>
                <a:ea typeface="Instrument Sans Bold"/>
              </a:rPr>
              <a:t>leadership roles</a:t>
            </a:r>
            <a:r>
              <a:rPr lang="en-US" sz="2000" spc="-11" dirty="0">
                <a:solidFill>
                  <a:srgbClr val="313A43"/>
                </a:solidFill>
                <a:latin typeface="Instrument Sans Bold"/>
                <a:ea typeface="Instrument Sans Bold"/>
              </a:rPr>
              <a:t> in QA.</a:t>
            </a:r>
          </a:p>
        </p:txBody>
      </p:sp>
      <p:pic>
        <p:nvPicPr>
          <p:cNvPr id="439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tretch/>
        </p:blipFill>
        <p:spPr>
          <a:xfrm>
            <a:off x="7788311" y="1800054"/>
            <a:ext cx="18703" cy="4669675"/>
          </a:xfrm>
          <a:prstGeom prst="rect">
            <a:avLst/>
          </a:prstGeom>
        </p:spPr>
      </p:pic>
      <p:pic>
        <p:nvPicPr>
          <p:cNvPr id="440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</a:blip>
          <a:stretch/>
        </p:blipFill>
        <p:spPr>
          <a:xfrm>
            <a:off x="8101847" y="1765737"/>
            <a:ext cx="124691" cy="162098"/>
          </a:xfrm>
          <a:prstGeom prst="rect">
            <a:avLst/>
          </a:prstGeom>
        </p:spPr>
      </p:pic>
      <p:pic>
        <p:nvPicPr>
          <p:cNvPr id="441" name="Picture 440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tretch/>
        </p:blipFill>
        <p:spPr>
          <a:xfrm>
            <a:off x="8624665" y="1527398"/>
            <a:ext cx="311728" cy="18703"/>
          </a:xfrm>
          <a:prstGeom prst="rect">
            <a:avLst/>
          </a:prstGeom>
        </p:spPr>
      </p:pic>
      <p:pic>
        <p:nvPicPr>
          <p:cNvPr id="442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</a:blip>
          <a:stretch/>
        </p:blipFill>
        <p:spPr>
          <a:xfrm>
            <a:off x="8127724" y="2623958"/>
            <a:ext cx="124691" cy="162098"/>
          </a:xfrm>
          <a:prstGeom prst="rect">
            <a:avLst/>
          </a:prstGeom>
        </p:spPr>
      </p:pic>
      <p:pic>
        <p:nvPicPr>
          <p:cNvPr id="443" name="Picture 442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tretch/>
        </p:blipFill>
        <p:spPr>
          <a:xfrm>
            <a:off x="8312937" y="2686304"/>
            <a:ext cx="311728" cy="18703"/>
          </a:xfrm>
          <a:prstGeom prst="rect">
            <a:avLst/>
          </a:prstGeom>
        </p:spPr>
      </p:pic>
      <p:pic>
        <p:nvPicPr>
          <p:cNvPr id="444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</a:blip>
          <a:stretch/>
        </p:blipFill>
        <p:spPr>
          <a:xfrm>
            <a:off x="8176288" y="3503814"/>
            <a:ext cx="124691" cy="162098"/>
          </a:xfrm>
          <a:prstGeom prst="rect">
            <a:avLst/>
          </a:prstGeom>
        </p:spPr>
      </p:pic>
      <p:pic>
        <p:nvPicPr>
          <p:cNvPr id="445" name="Picture 444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tretch/>
        </p:blipFill>
        <p:spPr>
          <a:xfrm>
            <a:off x="8624665" y="3391526"/>
            <a:ext cx="311728" cy="18703"/>
          </a:xfrm>
          <a:prstGeom prst="rect">
            <a:avLst/>
          </a:prstGeom>
        </p:spPr>
      </p:pic>
      <p:pic>
        <p:nvPicPr>
          <p:cNvPr id="446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</a:blip>
          <a:stretch/>
        </p:blipFill>
        <p:spPr>
          <a:xfrm>
            <a:off x="8188246" y="4492151"/>
            <a:ext cx="124691" cy="162098"/>
          </a:xfrm>
          <a:prstGeom prst="rect">
            <a:avLst/>
          </a:prstGeom>
        </p:spPr>
      </p:pic>
      <p:pic>
        <p:nvPicPr>
          <p:cNvPr id="447" name="Picture 446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tretch/>
        </p:blipFill>
        <p:spPr>
          <a:xfrm>
            <a:off x="8624665" y="4326707"/>
            <a:ext cx="311728" cy="18703"/>
          </a:xfrm>
          <a:prstGeom prst="rect">
            <a:avLst/>
          </a:prstGeom>
        </p:spPr>
      </p:pic>
      <p:pic>
        <p:nvPicPr>
          <p:cNvPr id="448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</a:blip>
          <a:stretch/>
        </p:blipFill>
        <p:spPr>
          <a:xfrm>
            <a:off x="8217086" y="5418177"/>
            <a:ext cx="124691" cy="162098"/>
          </a:xfrm>
          <a:prstGeom prst="rect">
            <a:avLst/>
          </a:prstGeom>
        </p:spPr>
      </p:pic>
      <p:pic>
        <p:nvPicPr>
          <p:cNvPr id="449" name="Picture 448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tretch/>
        </p:blipFill>
        <p:spPr>
          <a:xfrm>
            <a:off x="8238634" y="5345472"/>
            <a:ext cx="311728" cy="18703"/>
          </a:xfrm>
          <a:prstGeom prst="rect">
            <a:avLst/>
          </a:prstGeom>
        </p:spPr>
      </p:pic>
      <p:pic>
        <p:nvPicPr>
          <p:cNvPr id="450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</a:blip>
          <a:stretch/>
        </p:blipFill>
        <p:spPr>
          <a:xfrm>
            <a:off x="8217087" y="6352547"/>
            <a:ext cx="124691" cy="162098"/>
          </a:xfrm>
          <a:prstGeom prst="rect">
            <a:avLst/>
          </a:prstGeom>
        </p:spPr>
      </p:pic>
      <p:pic>
        <p:nvPicPr>
          <p:cNvPr id="451" name="Picture 450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tretch/>
        </p:blipFill>
        <p:spPr>
          <a:xfrm>
            <a:off x="8143310" y="6433596"/>
            <a:ext cx="311728" cy="18703"/>
          </a:xfrm>
          <a:prstGeom prst="rect">
            <a:avLst/>
          </a:prstGeom>
        </p:spPr>
      </p:pic>
      <p:pic>
        <p:nvPicPr>
          <p:cNvPr id="452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/>
          </a:blip>
          <a:stretch/>
        </p:blipFill>
        <p:spPr>
          <a:xfrm>
            <a:off x="1103252" y="748145"/>
            <a:ext cx="99752" cy="6733309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60F7700B-9D3A-729F-A51C-0C56570FDECB}"/>
              </a:ext>
            </a:extLst>
          </p:cNvPr>
          <p:cNvSpPr txBox="1"/>
          <p:nvPr/>
        </p:nvSpPr>
        <p:spPr>
          <a:xfrm>
            <a:off x="1488642" y="2786056"/>
            <a:ext cx="4032090" cy="213225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spc="-97" dirty="0">
                <a:solidFill>
                  <a:srgbClr val="313A43">
                    <a:alpha val="100000"/>
                  </a:srgbClr>
                </a:solidFill>
                <a:latin typeface="Instrument Sans Medium" panose="020B0604020202020204" charset="0"/>
                <a:cs typeface="Instrument Sans Medium" panose="020B0604020202020204" charset="0"/>
              </a:rPr>
              <a:t>Non-Traditional Journey to Quality Assurance Excellence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367A5E-5DDC-3367-828F-36EEF37046F1}"/>
              </a:ext>
            </a:extLst>
          </p:cNvPr>
          <p:cNvSpPr txBox="1"/>
          <p:nvPr/>
        </p:nvSpPr>
        <p:spPr>
          <a:xfrm>
            <a:off x="6188988" y="1628937"/>
            <a:ext cx="982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Instrument Sans Bold"/>
              </a:rPr>
              <a:t>Q1 2018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FD3690-CF45-3BE7-EB89-BF639C95CD91}"/>
              </a:ext>
            </a:extLst>
          </p:cNvPr>
          <p:cNvSpPr txBox="1"/>
          <p:nvPr/>
        </p:nvSpPr>
        <p:spPr>
          <a:xfrm>
            <a:off x="6063242" y="2550973"/>
            <a:ext cx="1379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Instrument Sans Bold"/>
              </a:rPr>
              <a:t>2019-2023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036C3B3-4AA9-CA55-5CE9-00E1E4620A4D}"/>
              </a:ext>
            </a:extLst>
          </p:cNvPr>
          <p:cNvSpPr txBox="1"/>
          <p:nvPr/>
        </p:nvSpPr>
        <p:spPr>
          <a:xfrm>
            <a:off x="6040064" y="3485302"/>
            <a:ext cx="1348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Instrument Sans Bold"/>
              </a:rPr>
              <a:t>2019 - 2022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CB53018-C53D-F370-8662-92784978B901}"/>
              </a:ext>
            </a:extLst>
          </p:cNvPr>
          <p:cNvSpPr txBox="1"/>
          <p:nvPr/>
        </p:nvSpPr>
        <p:spPr>
          <a:xfrm>
            <a:off x="6034768" y="4413564"/>
            <a:ext cx="157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Instrument Sans Bold"/>
              </a:rPr>
              <a:t>2022 - 2024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E4E8CC5-2839-E76A-06DA-D50660C9F122}"/>
              </a:ext>
            </a:extLst>
          </p:cNvPr>
          <p:cNvSpPr txBox="1"/>
          <p:nvPr/>
        </p:nvSpPr>
        <p:spPr>
          <a:xfrm>
            <a:off x="6295450" y="5334932"/>
            <a:ext cx="1058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Instrument Sans Bold"/>
              </a:rPr>
              <a:t>2023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5A24DAD-F174-EBFB-8F39-31B33A4E1CB0}"/>
              </a:ext>
            </a:extLst>
          </p:cNvPr>
          <p:cNvSpPr txBox="1"/>
          <p:nvPr/>
        </p:nvSpPr>
        <p:spPr>
          <a:xfrm>
            <a:off x="6103726" y="6267633"/>
            <a:ext cx="1058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Instrument Sans Bold"/>
              </a:rPr>
              <a:t>2024 </a:t>
            </a: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610649B4-6F7F-C4F8-F25B-2D17514FEB5B}"/>
              </a:ext>
            </a:extLst>
          </p:cNvPr>
          <p:cNvSpPr/>
          <p:nvPr/>
        </p:nvSpPr>
        <p:spPr>
          <a:xfrm>
            <a:off x="6714221" y="6361284"/>
            <a:ext cx="307975" cy="144623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094734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5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6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6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5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26041666 0 L 0 0 E" pathEditMode="relative" ptsTypes="">
                                      <p:cBhvr>
                                        <p:cTn id="108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5" grpId="0"/>
      <p:bldP spid="417" grpId="0"/>
      <p:bldP spid="418" grpId="0"/>
      <p:bldP spid="419" grpId="0"/>
      <p:bldP spid="421" grpId="0"/>
      <p:bldP spid="422" grpId="0"/>
      <p:bldP spid="423" grpId="0"/>
      <p:bldP spid="425" grpId="0"/>
      <p:bldP spid="426" grpId="0"/>
      <p:bldP spid="427" grpId="0"/>
      <p:bldP spid="429" grpId="0"/>
      <p:bldP spid="430" grpId="0"/>
      <p:bldP spid="431" grpId="0"/>
      <p:bldP spid="433" grpId="0"/>
      <p:bldP spid="434" grpId="0"/>
      <p:bldP spid="435" grpId="0"/>
      <p:bldP spid="437" grpId="0"/>
      <p:bldP spid="438" grpId="0"/>
      <p:bldP spid="439" grpId="0"/>
      <p:bldP spid="440" grpId="0"/>
      <p:bldP spid="441" grpId="0"/>
      <p:bldP spid="442" grpId="0"/>
      <p:bldP spid="443" grpId="0"/>
      <p:bldP spid="444" grpId="0"/>
      <p:bldP spid="445" grpId="0"/>
      <p:bldP spid="446" grpId="0"/>
      <p:bldP spid="447" grpId="0"/>
      <p:bldP spid="448" grpId="0"/>
      <p:bldP spid="449" grpId="0"/>
      <p:bldP spid="450" grpId="0"/>
      <p:bldP spid="451" grpId="0"/>
      <p:bldP spid="452" grpId="0"/>
      <p:bldP spid="2" grpId="0"/>
      <p:bldP spid="18" grpId="0"/>
      <p:bldP spid="19" grpId="0"/>
      <p:bldP spid="20" grpId="0"/>
      <p:bldP spid="23" grpId="0"/>
      <p:bldP spid="24" grpId="0"/>
      <p:bldP spid="25" grpId="0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752802" y="220110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Debunking the Myths &amp; Embracing Diversity in QA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6752801" y="4249177"/>
            <a:ext cx="7556421" cy="19050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 algn="l">
              <a:lnSpc>
                <a:spcPts val="2850"/>
              </a:lnSpc>
              <a:buFont typeface="Wingdings" panose="05000000000000000000" pitchFamily="2" charset="2"/>
              <a:buChar char="q"/>
            </a:pPr>
            <a:r>
              <a:rPr lang="en-US" sz="2400" dirty="0"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The reality? </a:t>
            </a:r>
          </a:p>
          <a:p>
            <a:pPr marL="0" indent="0" algn="l">
              <a:lnSpc>
                <a:spcPts val="2850"/>
              </a:lnSpc>
              <a:buNone/>
            </a:pPr>
            <a:endParaRPr lang="en-US" sz="2400" dirty="0">
              <a:latin typeface="Instrument Sans Medium" pitchFamily="34" charset="0"/>
              <a:ea typeface="Instrument Sans Medium" pitchFamily="34" charset="-122"/>
              <a:cs typeface="Instrument Sans Medium" pitchFamily="34" charset="-120"/>
            </a:endParaRPr>
          </a:p>
          <a:p>
            <a:pPr marL="285750" indent="-285750" algn="l">
              <a:lnSpc>
                <a:spcPts val="2850"/>
              </a:lnSpc>
              <a:buFont typeface="Wingdings" panose="05000000000000000000" pitchFamily="2" charset="2"/>
              <a:buChar char="q"/>
            </a:pPr>
            <a:r>
              <a:rPr lang="en-US" sz="2400" dirty="0"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QA needs diverse perspectives and skills beyond just technical knowledge.</a:t>
            </a:r>
            <a:endParaRPr lang="en-US" sz="24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0587005-0384-20CA-112C-F9E6281DC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0567"/>
            <a:ext cx="6226140" cy="825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5857" y="380347"/>
            <a:ext cx="7107854" cy="637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978"/>
              </a:lnSpc>
            </a:pPr>
            <a:r>
              <a:rPr lang="en-US" sz="3200" b="1" spc="-81" dirty="0">
                <a:solidFill>
                  <a:srgbClr val="313A43">
                    <a:alpha val="100000"/>
                  </a:srgbClr>
                </a:solidFill>
                <a:latin typeface="Instrument Sans Bold"/>
              </a:rPr>
              <a:t>Breaking Myths in QA: Skills Over Degrees</a:t>
            </a:r>
          </a:p>
        </p:txBody>
      </p:sp>
      <p:sp>
        <p:nvSpPr>
          <p:cNvPr id="3" name="Text 1"/>
          <p:cNvSpPr/>
          <p:nvPr/>
        </p:nvSpPr>
        <p:spPr>
          <a:xfrm>
            <a:off x="793790" y="1506365"/>
            <a:ext cx="3008590" cy="673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300"/>
              </a:lnSpc>
              <a:buNone/>
            </a:pPr>
            <a:r>
              <a:rPr lang="en-US" sz="4800" dirty="0"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40%</a:t>
            </a:r>
            <a:endParaRPr lang="en-US" sz="4800" dirty="0"/>
          </a:p>
        </p:txBody>
      </p:sp>
      <p:sp>
        <p:nvSpPr>
          <p:cNvPr id="4" name="Text 2"/>
          <p:cNvSpPr/>
          <p:nvPr/>
        </p:nvSpPr>
        <p:spPr>
          <a:xfrm>
            <a:off x="793789" y="2509718"/>
            <a:ext cx="3008590" cy="6376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412"/>
              </a:lnSpc>
            </a:pPr>
            <a:r>
              <a:rPr lang="en-US" sz="2400" b="1" spc="-63" dirty="0">
                <a:solidFill>
                  <a:srgbClr val="000000">
                    <a:alpha val="100000"/>
                  </a:srgbClr>
                </a:solidFill>
                <a:latin typeface="Instrument Sans Bold"/>
              </a:rPr>
              <a:t>Diverse paths lead to QA careers.</a:t>
            </a:r>
          </a:p>
        </p:txBody>
      </p:sp>
      <p:sp>
        <p:nvSpPr>
          <p:cNvPr id="5" name="Text 3"/>
          <p:cNvSpPr/>
          <p:nvPr/>
        </p:nvSpPr>
        <p:spPr>
          <a:xfrm>
            <a:off x="455265" y="3466718"/>
            <a:ext cx="3654921" cy="19294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000" b="1" spc="-9" dirty="0">
                <a:solidFill>
                  <a:srgbClr val="000000">
                    <a:alpha val="100000"/>
                  </a:srgbClr>
                </a:solidFill>
                <a:latin typeface="Instrument Sans Medium" panose="020B0604020202020204" charset="0"/>
                <a:cs typeface="Instrument Sans Medium" panose="020B0604020202020204" charset="0"/>
              </a:rPr>
              <a:t>40%</a:t>
            </a:r>
            <a:r>
              <a:rPr lang="en-US" sz="2000" spc="-9" dirty="0">
                <a:solidFill>
                  <a:srgbClr val="000000"/>
                </a:solidFill>
                <a:latin typeface="Instrument Sans Medium" panose="020B0604020202020204" charset="0"/>
                <a:cs typeface="Instrument Sans Medium" panose="020B0604020202020204" charset="0"/>
              </a:rPr>
              <a:t> of today's QA professionals come from </a:t>
            </a:r>
            <a:r>
              <a:rPr lang="en-US" sz="2000" b="1" spc="-9" dirty="0">
                <a:solidFill>
                  <a:srgbClr val="000000"/>
                </a:solidFill>
                <a:latin typeface="Instrument Sans Medium" panose="020B0604020202020204" charset="0"/>
                <a:cs typeface="Instrument Sans Medium" panose="020B0604020202020204" charset="0"/>
              </a:rPr>
              <a:t>non-traditional backgrounds</a:t>
            </a:r>
            <a:r>
              <a:rPr lang="en-US" sz="2000" spc="-9" dirty="0">
                <a:solidFill>
                  <a:srgbClr val="000000"/>
                </a:solidFill>
                <a:latin typeface="Instrument Sans Medium" panose="020B0604020202020204" charset="0"/>
                <a:cs typeface="Instrument Sans Medium" panose="020B0604020202020204" charset="0"/>
              </a:rPr>
              <a:t>, showcasing that diverse experiences contribute significantly to the field.</a:t>
            </a:r>
          </a:p>
        </p:txBody>
      </p:sp>
      <p:sp>
        <p:nvSpPr>
          <p:cNvPr id="6" name="Text 4"/>
          <p:cNvSpPr/>
          <p:nvPr/>
        </p:nvSpPr>
        <p:spPr>
          <a:xfrm>
            <a:off x="4742042" y="1502586"/>
            <a:ext cx="3008709" cy="673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300"/>
              </a:lnSpc>
              <a:buNone/>
            </a:pPr>
            <a:r>
              <a:rPr lang="en-US" sz="4800" dirty="0"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87%</a:t>
            </a:r>
            <a:endParaRPr lang="en-US" sz="4800" dirty="0"/>
          </a:p>
        </p:txBody>
      </p:sp>
      <p:sp>
        <p:nvSpPr>
          <p:cNvPr id="7" name="Text 5"/>
          <p:cNvSpPr/>
          <p:nvPr/>
        </p:nvSpPr>
        <p:spPr>
          <a:xfrm>
            <a:off x="4698611" y="2544560"/>
            <a:ext cx="2551748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12"/>
              </a:lnSpc>
            </a:pPr>
            <a:r>
              <a:rPr lang="en-US" sz="2400" b="1" spc="-63" dirty="0">
                <a:solidFill>
                  <a:schemeClr val="tx1">
                    <a:lumMod val="85000"/>
                    <a:lumOff val="15000"/>
                  </a:schemeClr>
                </a:solidFill>
                <a:latin typeface="Instrument Sans Bold"/>
              </a:rPr>
              <a:t>Skills are prioritized by employers</a:t>
            </a:r>
            <a:r>
              <a:rPr lang="en-US" sz="2000" b="1" spc="-63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0000700000000000000" pitchFamily="2" charset="0"/>
              </a:rPr>
              <a:t>.</a:t>
            </a:r>
          </a:p>
        </p:txBody>
      </p:sp>
      <p:sp>
        <p:nvSpPr>
          <p:cNvPr id="8" name="Text 6"/>
          <p:cNvSpPr/>
          <p:nvPr/>
        </p:nvSpPr>
        <p:spPr>
          <a:xfrm>
            <a:off x="4524474" y="3466718"/>
            <a:ext cx="4126783" cy="18742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000" spc="-9" dirty="0">
                <a:solidFill>
                  <a:schemeClr val="tx1">
                    <a:lumMod val="85000"/>
                    <a:lumOff val="15000"/>
                  </a:schemeClr>
                </a:solidFill>
                <a:latin typeface="Instrument Sans Medium" panose="020B0604020202020204" charset="0"/>
                <a:cs typeface="Instrument Sans Medium" panose="020B0604020202020204" charset="0"/>
              </a:rPr>
              <a:t>According to LinkedIn (2023), </a:t>
            </a:r>
            <a:r>
              <a:rPr lang="en-US" sz="2000" b="1" spc="-9" dirty="0">
                <a:solidFill>
                  <a:schemeClr val="tx1">
                    <a:lumMod val="85000"/>
                    <a:lumOff val="15000"/>
                  </a:schemeClr>
                </a:solidFill>
                <a:latin typeface="Instrument Sans Medium" panose="020B0604020202020204" charset="0"/>
                <a:cs typeface="Instrument Sans Medium" panose="020B0604020202020204" charset="0"/>
              </a:rPr>
              <a:t>87%</a:t>
            </a:r>
            <a:r>
              <a:rPr lang="en-US" sz="2000" spc="-9" dirty="0">
                <a:solidFill>
                  <a:schemeClr val="tx1">
                    <a:lumMod val="85000"/>
                    <a:lumOff val="15000"/>
                  </a:schemeClr>
                </a:solidFill>
                <a:latin typeface="Instrument Sans Medium" panose="020B0604020202020204" charset="0"/>
                <a:cs typeface="Instrument Sans Medium" panose="020B0604020202020204" charset="0"/>
              </a:rPr>
              <a:t> of employers prioritize </a:t>
            </a:r>
            <a:r>
              <a:rPr lang="en-US" sz="2000" b="1" spc="-9" dirty="0">
                <a:solidFill>
                  <a:schemeClr val="tx1">
                    <a:lumMod val="85000"/>
                    <a:lumOff val="15000"/>
                  </a:schemeClr>
                </a:solidFill>
                <a:latin typeface="Instrument Sans Medium" panose="020B0604020202020204" charset="0"/>
                <a:cs typeface="Instrument Sans Medium" panose="020B0604020202020204" charset="0"/>
              </a:rPr>
              <a:t>skills over degrees</a:t>
            </a:r>
            <a:r>
              <a:rPr lang="en-US" sz="2000" spc="-9" dirty="0">
                <a:solidFill>
                  <a:schemeClr val="tx1">
                    <a:lumMod val="85000"/>
                    <a:lumOff val="15000"/>
                  </a:schemeClr>
                </a:solidFill>
                <a:latin typeface="Instrument Sans Medium" panose="020B0604020202020204" charset="0"/>
                <a:cs typeface="Instrument Sans Medium" panose="020B0604020202020204" charset="0"/>
              </a:rPr>
              <a:t>, emphasizing the importance of relevant experience in hiring.</a:t>
            </a:r>
          </a:p>
        </p:txBody>
      </p:sp>
      <p:sp>
        <p:nvSpPr>
          <p:cNvPr id="9" name="Text 7"/>
          <p:cNvSpPr/>
          <p:nvPr/>
        </p:nvSpPr>
        <p:spPr>
          <a:xfrm>
            <a:off x="3097506" y="5696890"/>
            <a:ext cx="3008590" cy="673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300"/>
              </a:lnSpc>
              <a:buNone/>
            </a:pPr>
            <a:r>
              <a:rPr lang="en-US" sz="4800" dirty="0"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1M+</a:t>
            </a:r>
            <a:endParaRPr lang="en-US" sz="4800" dirty="0"/>
          </a:p>
        </p:txBody>
      </p:sp>
      <p:sp>
        <p:nvSpPr>
          <p:cNvPr id="10" name="Text 8"/>
          <p:cNvSpPr/>
          <p:nvPr/>
        </p:nvSpPr>
        <p:spPr>
          <a:xfrm>
            <a:off x="3844153" y="6312635"/>
            <a:ext cx="2922616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500"/>
              </a:lnSpc>
            </a:pPr>
            <a:r>
              <a:rPr lang="en-US" sz="2400" b="1" spc="-63" dirty="0">
                <a:solidFill>
                  <a:srgbClr val="000000">
                    <a:alpha val="100000"/>
                  </a:srgbClr>
                </a:solidFill>
                <a:latin typeface="Instrument Sans Bold"/>
              </a:rPr>
              <a:t>ISTQB certification highlights accessibility</a:t>
            </a:r>
            <a:endParaRPr lang="en-US" sz="2400" dirty="0">
              <a:latin typeface="Instrument Sans Bold"/>
            </a:endParaRPr>
          </a:p>
        </p:txBody>
      </p:sp>
      <p:sp>
        <p:nvSpPr>
          <p:cNvPr id="11" name="Text 9"/>
          <p:cNvSpPr/>
          <p:nvPr/>
        </p:nvSpPr>
        <p:spPr>
          <a:xfrm>
            <a:off x="2905578" y="6769022"/>
            <a:ext cx="4755897" cy="10634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000" spc="-9" dirty="0">
                <a:solidFill>
                  <a:srgbClr val="000000">
                    <a:alpha val="100000"/>
                  </a:srgbClr>
                </a:solidFill>
                <a:latin typeface="Instrument Sans Medium" panose="020B0604020202020204" charset="0"/>
                <a:cs typeface="Instrument Sans Medium" panose="020B0604020202020204" charset="0"/>
              </a:rPr>
              <a:t>There are </a:t>
            </a:r>
            <a:r>
              <a:rPr lang="en-US" sz="2000" b="1" spc="-9" dirty="0">
                <a:solidFill>
                  <a:srgbClr val="000000"/>
                </a:solidFill>
                <a:latin typeface="Instrument Sans Medium" panose="020B0604020202020204" charset="0"/>
                <a:cs typeface="Instrument Sans Medium" panose="020B0604020202020204" charset="0"/>
              </a:rPr>
              <a:t>1 million+ ISTQB certified testers</a:t>
            </a:r>
            <a:r>
              <a:rPr lang="en-US" sz="2000" spc="-9" dirty="0">
                <a:solidFill>
                  <a:srgbClr val="000000"/>
                </a:solidFill>
                <a:latin typeface="Instrument Sans Medium" panose="020B0604020202020204" charset="0"/>
                <a:cs typeface="Instrument Sans Medium" panose="020B0604020202020204" charset="0"/>
              </a:rPr>
              <a:t> worldwide, demonstrating the </a:t>
            </a:r>
            <a:r>
              <a:rPr lang="en-US" sz="2000" b="1" spc="-9" dirty="0">
                <a:solidFill>
                  <a:srgbClr val="000000"/>
                </a:solidFill>
                <a:latin typeface="Instrument Sans Medium" panose="020B0604020202020204" charset="0"/>
                <a:cs typeface="Instrument Sans Medium" panose="020B0604020202020204" charset="0"/>
              </a:rPr>
              <a:t>accessibility</a:t>
            </a:r>
            <a:r>
              <a:rPr lang="en-US" sz="2000" spc="-9" dirty="0">
                <a:solidFill>
                  <a:srgbClr val="000000"/>
                </a:solidFill>
                <a:latin typeface="Instrument Sans Medium" panose="020B0604020202020204" charset="0"/>
                <a:cs typeface="Instrument Sans Medium" panose="020B0604020202020204" charset="0"/>
              </a:rPr>
              <a:t> of the QA profession and its welcoming nature.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2EA59B-FD71-C5A4-213B-F74DFC980952}"/>
              </a:ext>
            </a:extLst>
          </p:cNvPr>
          <p:cNvSpPr txBox="1"/>
          <p:nvPr/>
        </p:nvSpPr>
        <p:spPr>
          <a:xfrm>
            <a:off x="9346874" y="7574396"/>
            <a:ext cx="6272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Sources: </a:t>
            </a:r>
            <a:r>
              <a:rPr lang="en-US" sz="1200" dirty="0">
                <a:hlinkClick r:id="rId3"/>
              </a:rPr>
              <a:t>https://survey.stackoverflow.co/2023/</a:t>
            </a:r>
            <a:r>
              <a:rPr lang="en-US" sz="1200" dirty="0"/>
              <a:t> </a:t>
            </a:r>
          </a:p>
          <a:p>
            <a:r>
              <a:rPr lang="en-US" sz="1200" b="1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LinkedIn</a:t>
            </a:r>
            <a:r>
              <a:rPr lang="en-US" sz="1200" dirty="0">
                <a:solidFill>
                  <a:srgbClr val="0563C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https://learning.linkedin.com/resources/workplace-learning-report</a:t>
            </a:r>
            <a:r>
              <a:rPr lang="en-US" sz="1200" dirty="0"/>
              <a:t> </a:t>
            </a:r>
          </a:p>
          <a:p>
            <a:r>
              <a:rPr lang="en-US" sz="1200" b="1" dirty="0"/>
              <a:t>ISTQB® Official Website</a:t>
            </a:r>
            <a:r>
              <a:rPr lang="en-US" sz="1200" dirty="0"/>
              <a:t> – </a:t>
            </a:r>
            <a:r>
              <a:rPr lang="en-US" sz="1200" dirty="0">
                <a:hlinkClick r:id="rId5"/>
              </a:rPr>
              <a:t>https://www.istqb.org/</a:t>
            </a:r>
            <a:endParaRPr lang="en-US" sz="1200" dirty="0"/>
          </a:p>
        </p:txBody>
      </p:sp>
      <p:pic>
        <p:nvPicPr>
          <p:cNvPr id="12" name="Image 0" descr="preencoded.png">
            <a:extLst>
              <a:ext uri="{FF2B5EF4-FFF2-40B4-BE49-F238E27FC236}">
                <a16:creationId xmlns:a16="http://schemas.microsoft.com/office/drawing/2014/main" id="{C29F9E44-31DD-EC36-9B7D-3D06176BE7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4678" y="8873"/>
            <a:ext cx="5835721" cy="7491262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4290655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Bridging the Skills Gap: Practical Steps Into QA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6048375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2400" dirty="0"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The path to QA excellence isn't about where you start—it's about your willingness to learn and adapt. </a:t>
            </a:r>
            <a:endParaRPr lang="en-US" sz="2400" dirty="0"/>
          </a:p>
        </p:txBody>
      </p:sp>
    </p:spTree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" name="svg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56362200-C6C1-44A1-8F92-C792F3C76304}">
                <a14:useLocalDpi xmlns="" xmlns:a16="http://schemas.microsoft.com/office/drawing/2014/main" xmlns:asvg="http://schemas.microsoft.com/office/drawing/2016/SVG/main" xmlns:p14="http://schemas.microsoft.com/office/powerpoint/2010/main" xmlns:a14="http://schemas.microsoft.com/office/drawing/2010/main" val="0"/>
              </a:ext>
            </a:extLst>
          </a:blip>
          <a:srcRect t="-65" b="-65"/>
          <a:stretch/>
        </p:blipFill>
        <p:spPr>
          <a:xfrm>
            <a:off x="3422063" y="1883711"/>
            <a:ext cx="8256908" cy="5674654"/>
          </a:xfrm>
          <a:prstGeom prst="rect">
            <a:avLst/>
          </a:prstGeom>
        </p:spPr>
      </p:pic>
      <p:pic>
        <p:nvPicPr>
          <p:cNvPr id="592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5589344" y="2297476"/>
            <a:ext cx="615303" cy="615303"/>
          </a:xfrm>
          <a:prstGeom prst="rect">
            <a:avLst/>
          </a:prstGeom>
        </p:spPr>
      </p:pic>
      <p:sp>
        <p:nvSpPr>
          <p:cNvPr id="593" name="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5818730" y="2388082"/>
            <a:ext cx="177685" cy="391902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3299"/>
              </a:lnSpc>
            </a:pPr>
            <a:r>
              <a:rPr lang="en-US" sz="2200" b="1" spc="-44" dirty="0">
                <a:latin typeface="Instrument Sans Bold"/>
              </a:rPr>
              <a:t>1</a:t>
            </a:r>
          </a:p>
        </p:txBody>
      </p:sp>
      <p:sp>
        <p:nvSpPr>
          <p:cNvPr id="594" name="Primary Heading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2608572" y="2204131"/>
            <a:ext cx="1168126" cy="273601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r">
              <a:lnSpc>
                <a:spcPts val="1979"/>
              </a:lnSpc>
            </a:pPr>
            <a:r>
              <a:rPr lang="en-US" sz="2400" b="1" spc="-48" dirty="0">
                <a:solidFill>
                  <a:srgbClr val="313A43">
                    <a:alpha val="100000"/>
                  </a:srgbClr>
                </a:solidFill>
                <a:latin typeface="Instrument Sans Bold"/>
              </a:rPr>
              <a:t>Strengths</a:t>
            </a:r>
          </a:p>
        </p:txBody>
      </p:sp>
      <p:sp>
        <p:nvSpPr>
          <p:cNvPr id="595" name="Description of a primary heading-0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39784" y="2584033"/>
            <a:ext cx="4797116" cy="24083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837"/>
              </a:lnSpc>
            </a:pPr>
            <a:r>
              <a:rPr lang="en-US" sz="2000" b="1" spc="-11" dirty="0">
                <a:solidFill>
                  <a:srgbClr val="313A43">
                    <a:alpha val="100000"/>
                  </a:srgbClr>
                </a:solidFill>
                <a:latin typeface="Instrument Sans Bold"/>
              </a:rPr>
              <a:t>Communication</a:t>
            </a:r>
            <a:r>
              <a:rPr lang="en-US" sz="2000" spc="-11" dirty="0">
                <a:solidFill>
                  <a:srgbClr val="313A43"/>
                </a:solidFill>
                <a:latin typeface="Instrument Sans Bold"/>
              </a:rPr>
              <a:t> and </a:t>
            </a:r>
            <a:r>
              <a:rPr lang="en-US" sz="2000" b="1" spc="-11" dirty="0">
                <a:solidFill>
                  <a:srgbClr val="313A43"/>
                </a:solidFill>
                <a:latin typeface="Instrument Sans Bold"/>
              </a:rPr>
              <a:t>problem-solving skills</a:t>
            </a:r>
            <a:r>
              <a:rPr lang="en-US" sz="2000" spc="-11" dirty="0">
                <a:solidFill>
                  <a:srgbClr val="313A43"/>
                </a:solidFill>
                <a:latin typeface="Instrument Sans Bold"/>
              </a:rPr>
              <a:t>.</a:t>
            </a:r>
          </a:p>
        </p:txBody>
      </p:sp>
      <p:pic>
        <p:nvPicPr>
          <p:cNvPr id="596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tretch/>
        </p:blipFill>
        <p:spPr>
          <a:xfrm>
            <a:off x="8890929" y="3743394"/>
            <a:ext cx="615303" cy="615303"/>
          </a:xfrm>
          <a:prstGeom prst="rect">
            <a:avLst/>
          </a:prstGeom>
        </p:spPr>
      </p:pic>
      <p:sp>
        <p:nvSpPr>
          <p:cNvPr id="597" name="-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8510680" y="3942105"/>
            <a:ext cx="177685" cy="381579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3299"/>
              </a:lnSpc>
            </a:pPr>
            <a:r>
              <a:rPr lang="en-US" sz="2200" spc="-44" dirty="0">
                <a:solidFill>
                  <a:srgbClr val="FFFFFF">
                    <a:alpha val="100000"/>
                  </a:srgbClr>
                </a:solidFill>
                <a:latin typeface="Roboto SemiBold" panose="00000700000000000000" pitchFamily="2" charset="0"/>
              </a:rPr>
              <a:t>2</a:t>
            </a:r>
          </a:p>
        </p:txBody>
      </p:sp>
      <p:sp>
        <p:nvSpPr>
          <p:cNvPr id="598" name="Primary Heading-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0723348" y="3761209"/>
            <a:ext cx="2172739" cy="273601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>
              <a:lnSpc>
                <a:spcPts val="1979"/>
              </a:lnSpc>
            </a:pPr>
            <a:r>
              <a:rPr lang="en-US" sz="2400" b="1" spc="-48" dirty="0">
                <a:solidFill>
                  <a:srgbClr val="313A43">
                    <a:alpha val="100000"/>
                  </a:srgbClr>
                </a:solidFill>
                <a:latin typeface="Instrument Sans Bold"/>
              </a:rPr>
              <a:t>Weaknesses</a:t>
            </a:r>
          </a:p>
        </p:txBody>
      </p:sp>
      <p:sp>
        <p:nvSpPr>
          <p:cNvPr id="599" name="Description of a primary heading-1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767724" y="4132894"/>
            <a:ext cx="3548263" cy="240835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837"/>
              </a:lnSpc>
            </a:pPr>
            <a:r>
              <a:rPr lang="en-US" sz="2000" b="1" spc="-11" dirty="0">
                <a:solidFill>
                  <a:srgbClr val="313A43">
                    <a:alpha val="100000"/>
                  </a:srgbClr>
                </a:solidFill>
                <a:latin typeface="Instrument Sans Bold"/>
              </a:rPr>
              <a:t>Limited hands-on experience</a:t>
            </a:r>
            <a:r>
              <a:rPr lang="en-US" sz="2000" spc="-11" dirty="0">
                <a:solidFill>
                  <a:srgbClr val="313A43"/>
                </a:solidFill>
                <a:latin typeface="Instrument Sans Bold"/>
              </a:rPr>
              <a:t> in IT.</a:t>
            </a:r>
          </a:p>
        </p:txBody>
      </p:sp>
      <p:pic>
        <p:nvPicPr>
          <p:cNvPr id="600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tretch/>
        </p:blipFill>
        <p:spPr>
          <a:xfrm>
            <a:off x="5651665" y="5154271"/>
            <a:ext cx="615303" cy="615303"/>
          </a:xfrm>
          <a:prstGeom prst="rect">
            <a:avLst/>
          </a:prstGeom>
        </p:spPr>
      </p:pic>
      <p:sp>
        <p:nvSpPr>
          <p:cNvPr id="601" name="-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5866262" y="5252000"/>
            <a:ext cx="177685" cy="391902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3299"/>
              </a:lnSpc>
            </a:pPr>
            <a:r>
              <a:rPr lang="en-US" sz="2200" b="1" spc="-44" dirty="0">
                <a:latin typeface="Instrument Sans Bold"/>
              </a:rPr>
              <a:t>3</a:t>
            </a:r>
          </a:p>
        </p:txBody>
      </p:sp>
      <p:sp>
        <p:nvSpPr>
          <p:cNvPr id="602" name="Primary Heading-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2901295" y="5143310"/>
            <a:ext cx="2995699" cy="273601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>
              <a:lnSpc>
                <a:spcPts val="1979"/>
              </a:lnSpc>
            </a:pPr>
            <a:r>
              <a:rPr lang="en-US" sz="2400" b="1" spc="-48" dirty="0">
                <a:solidFill>
                  <a:srgbClr val="313A43">
                    <a:alpha val="100000"/>
                  </a:srgbClr>
                </a:solidFill>
                <a:latin typeface="Instrument Sans Bold"/>
              </a:rPr>
              <a:t>Opportunities</a:t>
            </a:r>
          </a:p>
        </p:txBody>
      </p:sp>
      <p:sp>
        <p:nvSpPr>
          <p:cNvPr id="603" name="Description of a primary heading-2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284866" y="5551701"/>
            <a:ext cx="3945590" cy="471668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837"/>
              </a:lnSpc>
            </a:pPr>
            <a:r>
              <a:rPr lang="en-US" sz="2000" b="1" spc="-11" dirty="0">
                <a:solidFill>
                  <a:srgbClr val="313A43">
                    <a:alpha val="100000"/>
                  </a:srgbClr>
                </a:solidFill>
                <a:latin typeface="Instrument Sans Bold"/>
              </a:rPr>
              <a:t>Volunteering</a:t>
            </a:r>
            <a:r>
              <a:rPr lang="en-US" sz="2000" spc="-11" dirty="0">
                <a:solidFill>
                  <a:srgbClr val="313A43"/>
                </a:solidFill>
                <a:latin typeface="Instrument Sans Bold"/>
              </a:rPr>
              <a:t> for complex projects to gain skills.</a:t>
            </a:r>
          </a:p>
        </p:txBody>
      </p:sp>
      <p:pic>
        <p:nvPicPr>
          <p:cNvPr id="604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tretch/>
        </p:blipFill>
        <p:spPr>
          <a:xfrm>
            <a:off x="8999074" y="6721433"/>
            <a:ext cx="589076" cy="58907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  <p:sp>
        <p:nvSpPr>
          <p:cNvPr id="605" name="-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159102" y="6818998"/>
            <a:ext cx="269020" cy="391902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3299"/>
              </a:lnSpc>
            </a:pPr>
            <a:r>
              <a:rPr lang="en-US" sz="2200" b="1" spc="-44" dirty="0">
                <a:latin typeface="Instrument Sans Bold"/>
              </a:rPr>
              <a:t>4</a:t>
            </a:r>
          </a:p>
        </p:txBody>
      </p:sp>
      <p:sp>
        <p:nvSpPr>
          <p:cNvPr id="606" name="Primary Heading-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0805266" y="6616115"/>
            <a:ext cx="2964527" cy="273601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>
              <a:lnSpc>
                <a:spcPts val="1979"/>
              </a:lnSpc>
            </a:pPr>
            <a:r>
              <a:rPr lang="en-US" sz="2400" b="1" spc="-48" dirty="0">
                <a:solidFill>
                  <a:srgbClr val="313A43">
                    <a:alpha val="100000"/>
                  </a:srgbClr>
                </a:solidFill>
                <a:latin typeface="Instrument Sans Bold"/>
              </a:rPr>
              <a:t>Threats</a:t>
            </a:r>
          </a:p>
        </p:txBody>
      </p:sp>
      <p:sp>
        <p:nvSpPr>
          <p:cNvPr id="607" name="Description of a primary heading-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9506232" y="7009788"/>
            <a:ext cx="4741308" cy="471668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1837"/>
              </a:lnSpc>
            </a:pPr>
            <a:r>
              <a:rPr lang="en-US" sz="2000" b="1" spc="-11" dirty="0">
                <a:solidFill>
                  <a:srgbClr val="313A43">
                    <a:alpha val="100000"/>
                  </a:srgbClr>
                </a:solidFill>
                <a:latin typeface="Instrument Sans Bold"/>
              </a:rPr>
              <a:t>Lack of formal IT training</a:t>
            </a:r>
            <a:r>
              <a:rPr lang="en-US" sz="2000" spc="-11" dirty="0">
                <a:solidFill>
                  <a:srgbClr val="313A43"/>
                </a:solidFill>
                <a:latin typeface="Instrument Sans Bold"/>
              </a:rPr>
              <a:t> may hinder progress.</a:t>
            </a:r>
          </a:p>
        </p:txBody>
      </p:sp>
      <p:sp>
        <p:nvSpPr>
          <p:cNvPr id="608" name="Title 3">
            <a:extLst>
              <a:ext uri="{FF2B5EF4-FFF2-40B4-BE49-F238E27FC236}">
                <a16:creationId xmlns:a16="http://schemas.microsoft.com/office/drawing/2014/main" id="{111B4A49-B930-4A89-A1CD-6CA2B3D95AED}"/>
              </a:ext>
            </a:extLst>
          </p:cNvPr>
          <p:cNvSpPr txBox="1"/>
          <p:nvPr/>
        </p:nvSpPr>
        <p:spPr>
          <a:xfrm>
            <a:off x="1910993" y="841311"/>
            <a:ext cx="11075542" cy="481670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>
              <a:lnSpc>
                <a:spcPts val="3574"/>
              </a:lnSpc>
            </a:pPr>
            <a:r>
              <a:rPr lang="en-US" sz="4000" b="1" spc="-97" dirty="0">
                <a:solidFill>
                  <a:srgbClr val="313A43">
                    <a:alpha val="100000"/>
                  </a:srgbClr>
                </a:solidFill>
                <a:latin typeface="Instrument Sans Semi Bold" panose="020B0604020202020204" charset="0"/>
                <a:cs typeface="Instrument Sans Semi Bold" panose="020B0604020202020204" charset="0"/>
              </a:rPr>
              <a:t>Building</a:t>
            </a:r>
            <a:r>
              <a:rPr lang="en-US" sz="4000" b="1" spc="-97" dirty="0">
                <a:solidFill>
                  <a:srgbClr val="313A43">
                    <a:alpha val="100000"/>
                  </a:srgbClr>
                </a:solidFill>
                <a:latin typeface="Instrument Sans Bold"/>
              </a:rPr>
              <a:t> a Strong QA Foundation Without IT Training</a:t>
            </a:r>
          </a:p>
        </p:txBody>
      </p:sp>
      <p:pic>
        <p:nvPicPr>
          <p:cNvPr id="610" name="Rect">
            <a:extLst>
              <a:ext uri="{FF2B5EF4-FFF2-40B4-BE49-F238E27FC236}">
                <a16:creationId xmlns:a16="http://schemas.microsoft.com/office/drawing/2014/main" id="{A8642F66-C0BB-4949-9A9C-024B120A5D5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</a:blip>
          <a:stretch/>
        </p:blipFill>
        <p:spPr>
          <a:xfrm>
            <a:off x="939784" y="748147"/>
            <a:ext cx="99752" cy="6733309"/>
          </a:xfrm>
          <a:prstGeom prst="rect">
            <a:avLst/>
          </a:prstGeom>
        </p:spPr>
      </p:pic>
      <p:sp>
        <p:nvSpPr>
          <p:cNvPr id="2" name="-3">
            <a:extLst>
              <a:ext uri="{FF2B5EF4-FFF2-40B4-BE49-F238E27FC236}">
                <a16:creationId xmlns:a16="http://schemas.microsoft.com/office/drawing/2014/main" id="{8CBF71F5-1C3D-3351-21B7-F724C0F8CFAE}"/>
              </a:ext>
            </a:extLst>
          </p:cNvPr>
          <p:cNvSpPr txBox="1"/>
          <p:nvPr/>
        </p:nvSpPr>
        <p:spPr>
          <a:xfrm>
            <a:off x="9064070" y="3820649"/>
            <a:ext cx="269020" cy="391902"/>
          </a:xfrm>
          <a:prstGeom prst="rect">
            <a:avLst/>
          </a:prstGeom>
          <a:noFill/>
        </p:spPr>
        <p:txBody>
          <a:bodyPr vertOverflow="clip" horzOverflow="clip" wrap="square" lIns="0" tIns="0" rIns="0" bIns="0" rtlCol="0" anchor="t">
            <a:spAutoFit/>
          </a:bodyPr>
          <a:lstStyle/>
          <a:p>
            <a:pPr algn="ctr">
              <a:lnSpc>
                <a:spcPts val="3299"/>
              </a:lnSpc>
            </a:pPr>
            <a:r>
              <a:rPr lang="en-US" sz="2200" b="1" spc="-44" dirty="0">
                <a:latin typeface="Instrument Sans Bold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49559345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6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6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6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6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accel="50000" decel="50000" fill="hold" nodeType="withEffect">
                                  <p:stCondLst>
                                    <p:cond delay="14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60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accel="50000" decel="50000" fill="hold" nodeType="withEffect">
                                  <p:stCondLst>
                                    <p:cond delay="14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6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accel="50000" decel="50000" fill="hold" nodeType="withEffect">
                                  <p:stCondLst>
                                    <p:cond delay="14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6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accel="50000" decel="50000" fill="hold" nodeType="withEffect">
                                  <p:stCondLst>
                                    <p:cond delay="14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60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accel="50000" decel="50000" fill="hold" nodeType="withEffect">
                                  <p:stCondLst>
                                    <p:cond delay="28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6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accel="50000" decel="50000" fill="hold" nodeType="withEffect">
                                  <p:stCondLst>
                                    <p:cond delay="28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6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accel="50000" decel="50000" fill="hold" nodeType="withEffect">
                                  <p:stCondLst>
                                    <p:cond delay="28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6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accel="50000" decel="50000" fill="hold" nodeType="withEffect">
                                  <p:stCondLst>
                                    <p:cond delay="28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6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accel="50000" decel="50000" fill="hold" nodeType="withEffect">
                                  <p:stCondLst>
                                    <p:cond delay="42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6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accel="50000" decel="50000" fill="hold" nodeType="withEffect">
                                  <p:stCondLst>
                                    <p:cond delay="42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6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accel="50000" decel="50000" fill="hold" nodeType="withEffect">
                                  <p:stCondLst>
                                    <p:cond delay="42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6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accel="50000" decel="50000" fill="hold" nodeType="withEffect">
                                  <p:stCondLst>
                                    <p:cond delay="42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6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9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26041666 0 L 0 0 E" pathEditMode="relative" ptsTypes="">
                                      <p:cBhvr>
                                        <p:cTn id="60" dur="900" fill="hold"/>
                                        <p:tgtEl>
                                          <p:spTgt spid="6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22" presetClass="entr" presetSubtype="8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6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6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accel="50000" decel="50000" fill="hold" nodeType="withEffect">
                                  <p:stCondLst>
                                    <p:cond delay="42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1" grpId="0"/>
      <p:bldP spid="592" grpId="0"/>
      <p:bldP spid="593" grpId="0"/>
      <p:bldP spid="594" grpId="0"/>
      <p:bldP spid="595" grpId="0"/>
      <p:bldP spid="596" grpId="0"/>
      <p:bldP spid="597" grpId="0"/>
      <p:bldP spid="598" grpId="0"/>
      <p:bldP spid="599" grpId="0"/>
      <p:bldP spid="600" grpId="0"/>
      <p:bldP spid="601" grpId="0"/>
      <p:bldP spid="602" grpId="0"/>
      <p:bldP spid="603" grpId="0"/>
      <p:bldP spid="604" grpId="0"/>
      <p:bldP spid="605" grpId="0"/>
      <p:bldP spid="606" grpId="0"/>
      <p:bldP spid="607" grpId="0"/>
      <p:bldP spid="608" grpId="0"/>
      <p:bldP spid="610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39485" y="502444"/>
            <a:ext cx="5887998" cy="5424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3400" b="1" dirty="0"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Building My QA Foundation</a:t>
            </a:r>
            <a:endParaRPr lang="en-US" sz="3400" b="1" dirty="0"/>
          </a:p>
        </p:txBody>
      </p:sp>
      <p:sp>
        <p:nvSpPr>
          <p:cNvPr id="3" name="Text 1"/>
          <p:cNvSpPr/>
          <p:nvPr/>
        </p:nvSpPr>
        <p:spPr>
          <a:xfrm>
            <a:off x="631865" y="1951672"/>
            <a:ext cx="3123843" cy="2711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000" dirty="0"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Overcoming Technical Hurdles</a:t>
            </a:r>
            <a:endParaRPr lang="en-US" sz="2000" dirty="0"/>
          </a:p>
        </p:txBody>
      </p:sp>
      <p:sp>
        <p:nvSpPr>
          <p:cNvPr id="4" name="Shape 2"/>
          <p:cNvSpPr/>
          <p:nvPr/>
        </p:nvSpPr>
        <p:spPr>
          <a:xfrm>
            <a:off x="639485" y="2613184"/>
            <a:ext cx="265152" cy="277654"/>
          </a:xfrm>
          <a:prstGeom prst="roundRect">
            <a:avLst>
              <a:gd name="adj" fmla="val 18669"/>
            </a:avLst>
          </a:prstGeom>
          <a:solidFill>
            <a:schemeClr val="tx1">
              <a:lumMod val="50000"/>
              <a:lumOff val="50000"/>
            </a:schemeClr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 sz="2800"/>
          </a:p>
        </p:txBody>
      </p:sp>
      <p:sp>
        <p:nvSpPr>
          <p:cNvPr id="5" name="Text 3"/>
          <p:cNvSpPr/>
          <p:nvPr/>
        </p:nvSpPr>
        <p:spPr>
          <a:xfrm>
            <a:off x="1078111" y="2669500"/>
            <a:ext cx="5900023" cy="2776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b="1" dirty="0"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Challenge:</a:t>
            </a:r>
            <a:r>
              <a:rPr lang="en-US" dirty="0"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No  IT training</a:t>
            </a:r>
            <a:endParaRPr lang="en-US" dirty="0"/>
          </a:p>
        </p:txBody>
      </p:sp>
      <p:sp>
        <p:nvSpPr>
          <p:cNvPr id="6" name="Shape 4"/>
          <p:cNvSpPr/>
          <p:nvPr/>
        </p:nvSpPr>
        <p:spPr>
          <a:xfrm>
            <a:off x="639485" y="3350776"/>
            <a:ext cx="265152" cy="277654"/>
          </a:xfrm>
          <a:prstGeom prst="roundRect">
            <a:avLst>
              <a:gd name="adj" fmla="val 18669"/>
            </a:avLst>
          </a:prstGeom>
          <a:solidFill>
            <a:schemeClr val="tx1">
              <a:lumMod val="50000"/>
              <a:lumOff val="50000"/>
            </a:schemeClr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 sz="2800"/>
          </a:p>
        </p:txBody>
      </p:sp>
      <p:sp>
        <p:nvSpPr>
          <p:cNvPr id="7" name="Text 5"/>
          <p:cNvSpPr/>
          <p:nvPr/>
        </p:nvSpPr>
        <p:spPr>
          <a:xfrm>
            <a:off x="1078111" y="3407092"/>
            <a:ext cx="5900023" cy="2776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b="1" dirty="0"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Challenge:</a:t>
            </a:r>
            <a:r>
              <a:rPr lang="en-US" dirty="0"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Limited hands-on experience</a:t>
            </a:r>
            <a:endParaRPr lang="en-US" dirty="0"/>
          </a:p>
        </p:txBody>
      </p:sp>
      <p:sp>
        <p:nvSpPr>
          <p:cNvPr id="8" name="Shape 6"/>
          <p:cNvSpPr/>
          <p:nvPr/>
        </p:nvSpPr>
        <p:spPr>
          <a:xfrm>
            <a:off x="639485" y="4088368"/>
            <a:ext cx="265152" cy="277654"/>
          </a:xfrm>
          <a:prstGeom prst="roundRect">
            <a:avLst>
              <a:gd name="adj" fmla="val 18669"/>
            </a:avLst>
          </a:prstGeom>
          <a:solidFill>
            <a:schemeClr val="tx1">
              <a:lumMod val="50000"/>
              <a:lumOff val="50000"/>
            </a:schemeClr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 sz="2800"/>
          </a:p>
        </p:txBody>
      </p:sp>
      <p:sp>
        <p:nvSpPr>
          <p:cNvPr id="9" name="Text 7"/>
          <p:cNvSpPr/>
          <p:nvPr/>
        </p:nvSpPr>
        <p:spPr>
          <a:xfrm>
            <a:off x="1078111" y="4144684"/>
            <a:ext cx="5900023" cy="2776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b="1" dirty="0"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Solution:</a:t>
            </a:r>
            <a:r>
              <a:rPr lang="en-US" dirty="0"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Consistent daily learning and a supportive manager</a:t>
            </a:r>
            <a:endParaRPr lang="en-US" dirty="0"/>
          </a:p>
        </p:txBody>
      </p:sp>
      <p:sp>
        <p:nvSpPr>
          <p:cNvPr id="10" name="Shape 8"/>
          <p:cNvSpPr/>
          <p:nvPr/>
        </p:nvSpPr>
        <p:spPr>
          <a:xfrm>
            <a:off x="639485" y="4825961"/>
            <a:ext cx="265152" cy="277654"/>
          </a:xfrm>
          <a:prstGeom prst="roundRect">
            <a:avLst>
              <a:gd name="adj" fmla="val 18669"/>
            </a:avLst>
          </a:prstGeom>
          <a:solidFill>
            <a:schemeClr val="tx1">
              <a:lumMod val="50000"/>
              <a:lumOff val="50000"/>
            </a:schemeClr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 sz="2800"/>
          </a:p>
        </p:txBody>
      </p:sp>
      <p:sp>
        <p:nvSpPr>
          <p:cNvPr id="11" name="Text 9"/>
          <p:cNvSpPr/>
          <p:nvPr/>
        </p:nvSpPr>
        <p:spPr>
          <a:xfrm>
            <a:off x="1078111" y="4882276"/>
            <a:ext cx="5900023" cy="2776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b="1" dirty="0"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Solution:</a:t>
            </a:r>
            <a:r>
              <a:rPr lang="en-US" dirty="0"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Shadowing developers and QA Lead</a:t>
            </a:r>
            <a:endParaRPr lang="en-US" dirty="0"/>
          </a:p>
        </p:txBody>
      </p:sp>
      <p:sp>
        <p:nvSpPr>
          <p:cNvPr id="12" name="Shape 10"/>
          <p:cNvSpPr/>
          <p:nvPr/>
        </p:nvSpPr>
        <p:spPr>
          <a:xfrm>
            <a:off x="639485" y="5563553"/>
            <a:ext cx="265152" cy="277654"/>
          </a:xfrm>
          <a:prstGeom prst="roundRect">
            <a:avLst>
              <a:gd name="adj" fmla="val 18669"/>
            </a:avLst>
          </a:prstGeom>
          <a:solidFill>
            <a:schemeClr val="tx1">
              <a:lumMod val="50000"/>
              <a:lumOff val="50000"/>
            </a:schemeClr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en-US" sz="2800"/>
          </a:p>
        </p:txBody>
      </p:sp>
      <p:sp>
        <p:nvSpPr>
          <p:cNvPr id="13" name="Text 11"/>
          <p:cNvSpPr/>
          <p:nvPr/>
        </p:nvSpPr>
        <p:spPr>
          <a:xfrm>
            <a:off x="1078111" y="5619868"/>
            <a:ext cx="5900023" cy="2776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b="1" dirty="0"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Solution:</a:t>
            </a:r>
            <a:r>
              <a:rPr lang="en-US" dirty="0"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Volunteering for complex projects</a:t>
            </a:r>
            <a:endParaRPr lang="en-US" dirty="0"/>
          </a:p>
        </p:txBody>
      </p:sp>
      <p:sp>
        <p:nvSpPr>
          <p:cNvPr id="14" name="Text 12"/>
          <p:cNvSpPr/>
          <p:nvPr/>
        </p:nvSpPr>
        <p:spPr>
          <a:xfrm>
            <a:off x="7534513" y="1478637"/>
            <a:ext cx="4393784" cy="2711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000" dirty="0"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Transferable Skills That Matter</a:t>
            </a:r>
            <a:endParaRPr lang="en-US" sz="2000" dirty="0"/>
          </a:p>
        </p:txBody>
      </p:sp>
      <p:pic>
        <p:nvPicPr>
          <p:cNvPr id="1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4513" y="1945005"/>
            <a:ext cx="6464022" cy="3878342"/>
          </a:xfrm>
          <a:prstGeom prst="rect">
            <a:avLst/>
          </a:prstGeom>
        </p:spPr>
      </p:pic>
      <p:sp>
        <p:nvSpPr>
          <p:cNvPr id="16" name="Text 13"/>
          <p:cNvSpPr/>
          <p:nvPr/>
        </p:nvSpPr>
        <p:spPr>
          <a:xfrm>
            <a:off x="7534513" y="6218158"/>
            <a:ext cx="6464022" cy="2776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dirty="0"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Communication skills</a:t>
            </a:r>
            <a:endParaRPr lang="en-US" dirty="0"/>
          </a:p>
        </p:txBody>
      </p:sp>
      <p:sp>
        <p:nvSpPr>
          <p:cNvPr id="17" name="Text 14"/>
          <p:cNvSpPr/>
          <p:nvPr/>
        </p:nvSpPr>
        <p:spPr>
          <a:xfrm>
            <a:off x="7534513" y="6725721"/>
            <a:ext cx="6464022" cy="2776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dirty="0"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Time management</a:t>
            </a:r>
            <a:endParaRPr lang="en-US" dirty="0"/>
          </a:p>
        </p:txBody>
      </p:sp>
      <p:sp>
        <p:nvSpPr>
          <p:cNvPr id="18" name="Text 15"/>
          <p:cNvSpPr/>
          <p:nvPr/>
        </p:nvSpPr>
        <p:spPr>
          <a:xfrm>
            <a:off x="7538069" y="7233285"/>
            <a:ext cx="6464022" cy="2776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dirty="0"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Problem-solving abilities</a:t>
            </a:r>
            <a:endParaRPr lang="en-US" dirty="0"/>
          </a:p>
        </p:txBody>
      </p:sp>
      <p:sp>
        <p:nvSpPr>
          <p:cNvPr id="19" name="Text 16"/>
          <p:cNvSpPr/>
          <p:nvPr/>
        </p:nvSpPr>
        <p:spPr>
          <a:xfrm>
            <a:off x="7538069" y="7740848"/>
            <a:ext cx="6464022" cy="2776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dirty="0"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Stakeholder management</a:t>
            </a:r>
            <a:endParaRPr lang="en-US" dirty="0"/>
          </a:p>
        </p:txBody>
      </p:sp>
    </p:spTree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3947</TotalTime>
  <Words>745</Words>
  <Application>Microsoft Office PowerPoint</Application>
  <PresentationFormat>Custom</PresentationFormat>
  <Paragraphs>135</Paragraphs>
  <Slides>15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Signika</vt:lpstr>
      <vt:lpstr>Roboto SemiBold</vt:lpstr>
      <vt:lpstr>Instrument Sans Bold</vt:lpstr>
      <vt:lpstr>Roboto</vt:lpstr>
      <vt:lpstr>Instrument Sans Semi Bold</vt:lpstr>
      <vt:lpstr>Wingdings</vt:lpstr>
      <vt:lpstr>Instrument Sans Medium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MENSAH korkor [EPI-Technology Ops]</dc:creator>
  <cp:lastModifiedBy>MENSAH korkor [EPI-Technology Ops]</cp:lastModifiedBy>
  <cp:revision>32</cp:revision>
  <dcterms:created xsi:type="dcterms:W3CDTF">2025-07-01T17:11:03Z</dcterms:created>
  <dcterms:modified xsi:type="dcterms:W3CDTF">2025-07-16T20:14:06Z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d1125dd-bf53-44e5-9190-44d9dee7bafb_Enabled">
    <vt:lpwstr>true</vt:lpwstr>
  </property>
  <property fmtid="{D5CDD505-2E9C-101B-9397-08002B2CF9AE}" pid="3" name="MSIP_Label_dd1125dd-bf53-44e5-9190-44d9dee7bafb_SetDate">
    <vt:lpwstr>2025-07-01T17:19:23Z</vt:lpwstr>
  </property>
  <property fmtid="{D5CDD505-2E9C-101B-9397-08002B2CF9AE}" pid="4" name="MSIP_Label_dd1125dd-bf53-44e5-9190-44d9dee7bafb_Method">
    <vt:lpwstr>Privileged</vt:lpwstr>
  </property>
  <property fmtid="{D5CDD505-2E9C-101B-9397-08002B2CF9AE}" pid="5" name="MSIP_Label_dd1125dd-bf53-44e5-9190-44d9dee7bafb_Name">
    <vt:lpwstr>dd1125dd-bf53-44e5-9190-44d9dee7bafb</vt:lpwstr>
  </property>
  <property fmtid="{D5CDD505-2E9C-101B-9397-08002B2CF9AE}" pid="6" name="MSIP_Label_dd1125dd-bf53-44e5-9190-44d9dee7bafb_SiteId">
    <vt:lpwstr>6400df67-1817-484e-84ae-ed3b97ca1620</vt:lpwstr>
  </property>
  <property fmtid="{D5CDD505-2E9C-101B-9397-08002B2CF9AE}" pid="7" name="MSIP_Label_dd1125dd-bf53-44e5-9190-44d9dee7bafb_ActionId">
    <vt:lpwstr>3cb8c184-ab97-4fbb-ac1e-7d8d48971cad</vt:lpwstr>
  </property>
  <property fmtid="{D5CDD505-2E9C-101B-9397-08002B2CF9AE}" pid="8" name="MSIP_Label_dd1125dd-bf53-44e5-9190-44d9dee7bafb_ContentBits">
    <vt:lpwstr>0</vt:lpwstr>
  </property>
  <property fmtid="{D5CDD505-2E9C-101B-9397-08002B2CF9AE}" pid="9" name="MSIP_Label_dd1125dd-bf53-44e5-9190-44d9dee7bafb_Tag">
    <vt:lpwstr>10, 0, 1, 1</vt:lpwstr>
  </property>
</Properties>
</file>